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77" r:id="rId4"/>
    <p:sldId id="283" r:id="rId5"/>
    <p:sldId id="268" r:id="rId6"/>
    <p:sldId id="291" r:id="rId7"/>
    <p:sldId id="269" r:id="rId8"/>
    <p:sldId id="290" r:id="rId9"/>
    <p:sldId id="270" r:id="rId10"/>
    <p:sldId id="286" r:id="rId11"/>
    <p:sldId id="271" r:id="rId12"/>
    <p:sldId id="284" r:id="rId13"/>
    <p:sldId id="289" r:id="rId14"/>
    <p:sldId id="272" r:id="rId15"/>
    <p:sldId id="287" r:id="rId16"/>
    <p:sldId id="273" r:id="rId17"/>
    <p:sldId id="285" r:id="rId18"/>
    <p:sldId id="274" r:id="rId19"/>
    <p:sldId id="288" r:id="rId20"/>
    <p:sldId id="275" r:id="rId21"/>
    <p:sldId id="276" r:id="rId22"/>
    <p:sldId id="279" r:id="rId23"/>
    <p:sldId id="280" r:id="rId24"/>
    <p:sldId id="281" r:id="rId25"/>
    <p:sldId id="282" r:id="rId26"/>
  </p:sldIdLst>
  <p:sldSz cx="12192000" cy="6858000"/>
  <p:notesSz cx="6884988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F5AED-E981-4CA1-B2F6-DC3BE7E1F4DE}" v="9" dt="2022-05-24T10:31:29.186"/>
    <p1510:client id="{785E3F7C-A231-4699-A58A-6CC34514088E}" v="8" dt="2022-05-25T09:59:47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sten Seitz" userId="f04c334e9e9c149d" providerId="LiveId" clId="{785E3F7C-A231-4699-A58A-6CC34514088E}"/>
    <pc:docChg chg="modSld">
      <pc:chgData name="Karsten Seitz" userId="f04c334e9e9c149d" providerId="LiveId" clId="{785E3F7C-A231-4699-A58A-6CC34514088E}" dt="2022-05-25T09:59:47.939" v="7"/>
      <pc:docMkLst>
        <pc:docMk/>
      </pc:docMkLst>
      <pc:sldChg chg="modSp">
        <pc:chgData name="Karsten Seitz" userId="f04c334e9e9c149d" providerId="LiveId" clId="{785E3F7C-A231-4699-A58A-6CC34514088E}" dt="2022-05-25T08:29:25.936" v="2"/>
        <pc:sldMkLst>
          <pc:docMk/>
          <pc:sldMk cId="4135501303" sldId="268"/>
        </pc:sldMkLst>
        <pc:graphicFrameChg chg="mod">
          <ac:chgData name="Karsten Seitz" userId="f04c334e9e9c149d" providerId="LiveId" clId="{785E3F7C-A231-4699-A58A-6CC34514088E}" dt="2022-05-25T08:29:25.936" v="2"/>
          <ac:graphicFrameMkLst>
            <pc:docMk/>
            <pc:sldMk cId="4135501303" sldId="268"/>
            <ac:graphicFrameMk id="3" creationId="{7EA73E69-6556-C01A-9627-DC38DA7F9F27}"/>
          </ac:graphicFrameMkLst>
        </pc:graphicFrameChg>
      </pc:sldChg>
      <pc:sldChg chg="modSp">
        <pc:chgData name="Karsten Seitz" userId="f04c334e9e9c149d" providerId="LiveId" clId="{785E3F7C-A231-4699-A58A-6CC34514088E}" dt="2022-05-25T08:34:15.617" v="3"/>
        <pc:sldMkLst>
          <pc:docMk/>
          <pc:sldMk cId="3037016493" sldId="272"/>
        </pc:sldMkLst>
        <pc:graphicFrameChg chg="mod">
          <ac:chgData name="Karsten Seitz" userId="f04c334e9e9c149d" providerId="LiveId" clId="{785E3F7C-A231-4699-A58A-6CC34514088E}" dt="2022-05-25T08:34:15.617" v="3"/>
          <ac:graphicFrameMkLst>
            <pc:docMk/>
            <pc:sldMk cId="3037016493" sldId="272"/>
            <ac:graphicFrameMk id="4" creationId="{FD4116C6-AD6F-1213-A89C-D211F1ABAD65}"/>
          </ac:graphicFrameMkLst>
        </pc:graphicFrameChg>
      </pc:sldChg>
      <pc:sldChg chg="modSp">
        <pc:chgData name="Karsten Seitz" userId="f04c334e9e9c149d" providerId="LiveId" clId="{785E3F7C-A231-4699-A58A-6CC34514088E}" dt="2022-05-25T08:37:05.748" v="4"/>
        <pc:sldMkLst>
          <pc:docMk/>
          <pc:sldMk cId="2290190224" sldId="274"/>
        </pc:sldMkLst>
        <pc:graphicFrameChg chg="mod">
          <ac:chgData name="Karsten Seitz" userId="f04c334e9e9c149d" providerId="LiveId" clId="{785E3F7C-A231-4699-A58A-6CC34514088E}" dt="2022-05-25T08:37:05.748" v="4"/>
          <ac:graphicFrameMkLst>
            <pc:docMk/>
            <pc:sldMk cId="2290190224" sldId="274"/>
            <ac:graphicFrameMk id="3" creationId="{0A7AC53F-23E5-D488-BCC1-B698CCA96209}"/>
          </ac:graphicFrameMkLst>
        </pc:graphicFrameChg>
      </pc:sldChg>
      <pc:sldChg chg="modSp">
        <pc:chgData name="Karsten Seitz" userId="f04c334e9e9c149d" providerId="LiveId" clId="{785E3F7C-A231-4699-A58A-6CC34514088E}" dt="2022-05-25T08:38:03.069" v="5"/>
        <pc:sldMkLst>
          <pc:docMk/>
          <pc:sldMk cId="505785029" sldId="275"/>
        </pc:sldMkLst>
        <pc:graphicFrameChg chg="mod">
          <ac:chgData name="Karsten Seitz" userId="f04c334e9e9c149d" providerId="LiveId" clId="{785E3F7C-A231-4699-A58A-6CC34514088E}" dt="2022-05-25T08:38:03.069" v="5"/>
          <ac:graphicFrameMkLst>
            <pc:docMk/>
            <pc:sldMk cId="505785029" sldId="275"/>
            <ac:graphicFrameMk id="3" creationId="{848D3656-1A39-0824-83A5-697A1DDFDDCB}"/>
          </ac:graphicFrameMkLst>
        </pc:graphicFrameChg>
      </pc:sldChg>
      <pc:sldChg chg="modSp">
        <pc:chgData name="Karsten Seitz" userId="f04c334e9e9c149d" providerId="LiveId" clId="{785E3F7C-A231-4699-A58A-6CC34514088E}" dt="2022-05-25T08:38:34.824" v="6"/>
        <pc:sldMkLst>
          <pc:docMk/>
          <pc:sldMk cId="1809429216" sldId="276"/>
        </pc:sldMkLst>
        <pc:graphicFrameChg chg="mod">
          <ac:chgData name="Karsten Seitz" userId="f04c334e9e9c149d" providerId="LiveId" clId="{785E3F7C-A231-4699-A58A-6CC34514088E}" dt="2022-05-25T08:38:34.824" v="6"/>
          <ac:graphicFrameMkLst>
            <pc:docMk/>
            <pc:sldMk cId="1809429216" sldId="276"/>
            <ac:graphicFrameMk id="3" creationId="{8C92C0F6-3F11-0235-159B-5EA9938CC153}"/>
          </ac:graphicFrameMkLst>
        </pc:graphicFrameChg>
      </pc:sldChg>
      <pc:sldChg chg="modSp">
        <pc:chgData name="Karsten Seitz" userId="f04c334e9e9c149d" providerId="LiveId" clId="{785E3F7C-A231-4699-A58A-6CC34514088E}" dt="2022-05-25T09:59:47.939" v="7"/>
        <pc:sldMkLst>
          <pc:docMk/>
          <pc:sldMk cId="2655293951" sldId="277"/>
        </pc:sldMkLst>
        <pc:graphicFrameChg chg="mod">
          <ac:chgData name="Karsten Seitz" userId="f04c334e9e9c149d" providerId="LiveId" clId="{785E3F7C-A231-4699-A58A-6CC34514088E}" dt="2022-05-25T09:59:47.939" v="7"/>
          <ac:graphicFrameMkLst>
            <pc:docMk/>
            <pc:sldMk cId="2655293951" sldId="277"/>
            <ac:graphicFrameMk id="3" creationId="{85512A9A-2199-A16C-2171-1146363D2FA6}"/>
          </ac:graphicFrameMkLst>
        </pc:graphicFrameChg>
      </pc:sldChg>
      <pc:sldChg chg="modSp">
        <pc:chgData name="Karsten Seitz" userId="f04c334e9e9c149d" providerId="LiveId" clId="{785E3F7C-A231-4699-A58A-6CC34514088E}" dt="2022-05-25T08:28:03.384" v="1"/>
        <pc:sldMkLst>
          <pc:docMk/>
          <pc:sldMk cId="1276198484" sldId="283"/>
        </pc:sldMkLst>
        <pc:graphicFrameChg chg="mod">
          <ac:chgData name="Karsten Seitz" userId="f04c334e9e9c149d" providerId="LiveId" clId="{785E3F7C-A231-4699-A58A-6CC34514088E}" dt="2022-05-25T08:28:03.384" v="1"/>
          <ac:graphicFrameMkLst>
            <pc:docMk/>
            <pc:sldMk cId="1276198484" sldId="283"/>
            <ac:graphicFrameMk id="3" creationId="{A41D047D-3265-7EA2-8EAB-DF51EC4F6B30}"/>
          </ac:graphicFrameMkLst>
        </pc:graphicFrameChg>
      </pc:sldChg>
    </pc:docChg>
  </pc:docChgLst>
  <pc:docChgLst>
    <pc:chgData name="Karsten Seitz" userId="f04c334e9e9c149d" providerId="LiveId" clId="{15FF5AED-E981-4CA1-B2F6-DC3BE7E1F4DE}"/>
    <pc:docChg chg="modSld">
      <pc:chgData name="Karsten Seitz" userId="f04c334e9e9c149d" providerId="LiveId" clId="{15FF5AED-E981-4CA1-B2F6-DC3BE7E1F4DE}" dt="2022-05-24T10:31:29.186" v="18"/>
      <pc:docMkLst>
        <pc:docMk/>
      </pc:docMkLst>
      <pc:sldChg chg="modSp mod">
        <pc:chgData name="Karsten Seitz" userId="f04c334e9e9c149d" providerId="LiveId" clId="{15FF5AED-E981-4CA1-B2F6-DC3BE7E1F4DE}" dt="2022-05-24T10:13:22.527" v="0" actId="20577"/>
        <pc:sldMkLst>
          <pc:docMk/>
          <pc:sldMk cId="1681648486" sldId="256"/>
        </pc:sldMkLst>
        <pc:spChg chg="mod">
          <ac:chgData name="Karsten Seitz" userId="f04c334e9e9c149d" providerId="LiveId" clId="{15FF5AED-E981-4CA1-B2F6-DC3BE7E1F4DE}" dt="2022-05-24T10:13:22.527" v="0" actId="20577"/>
          <ac:spMkLst>
            <pc:docMk/>
            <pc:sldMk cId="1681648486" sldId="256"/>
            <ac:spMk id="3" creationId="{3E543907-3B83-433D-84BB-E976F6B5CBE7}"/>
          </ac:spMkLst>
        </pc:spChg>
      </pc:sldChg>
      <pc:sldChg chg="modSp">
        <pc:chgData name="Karsten Seitz" userId="f04c334e9e9c149d" providerId="LiveId" clId="{15FF5AED-E981-4CA1-B2F6-DC3BE7E1F4DE}" dt="2022-05-24T10:17:09.467" v="4"/>
        <pc:sldMkLst>
          <pc:docMk/>
          <pc:sldMk cId="4135501303" sldId="268"/>
        </pc:sldMkLst>
        <pc:graphicFrameChg chg="mod">
          <ac:chgData name="Karsten Seitz" userId="f04c334e9e9c149d" providerId="LiveId" clId="{15FF5AED-E981-4CA1-B2F6-DC3BE7E1F4DE}" dt="2022-05-24T10:17:09.467" v="4"/>
          <ac:graphicFrameMkLst>
            <pc:docMk/>
            <pc:sldMk cId="4135501303" sldId="268"/>
            <ac:graphicFrameMk id="3" creationId="{7EA73E69-6556-C01A-9627-DC38DA7F9F27}"/>
          </ac:graphicFrameMkLst>
        </pc:graphicFrameChg>
      </pc:sldChg>
      <pc:sldChg chg="modSp">
        <pc:chgData name="Karsten Seitz" userId="f04c334e9e9c149d" providerId="LiveId" clId="{15FF5AED-E981-4CA1-B2F6-DC3BE7E1F4DE}" dt="2022-05-24T10:20:18.939" v="5"/>
        <pc:sldMkLst>
          <pc:docMk/>
          <pc:sldMk cId="3037016493" sldId="272"/>
        </pc:sldMkLst>
        <pc:graphicFrameChg chg="mod">
          <ac:chgData name="Karsten Seitz" userId="f04c334e9e9c149d" providerId="LiveId" clId="{15FF5AED-E981-4CA1-B2F6-DC3BE7E1F4DE}" dt="2022-05-24T10:20:18.939" v="5"/>
          <ac:graphicFrameMkLst>
            <pc:docMk/>
            <pc:sldMk cId="3037016493" sldId="272"/>
            <ac:graphicFrameMk id="4" creationId="{FD4116C6-AD6F-1213-A89C-D211F1ABAD65}"/>
          </ac:graphicFrameMkLst>
        </pc:graphicFrameChg>
      </pc:sldChg>
      <pc:sldChg chg="modSp">
        <pc:chgData name="Karsten Seitz" userId="f04c334e9e9c149d" providerId="LiveId" clId="{15FF5AED-E981-4CA1-B2F6-DC3BE7E1F4DE}" dt="2022-05-24T10:22:46.970" v="6"/>
        <pc:sldMkLst>
          <pc:docMk/>
          <pc:sldMk cId="2290190224" sldId="274"/>
        </pc:sldMkLst>
        <pc:graphicFrameChg chg="mod">
          <ac:chgData name="Karsten Seitz" userId="f04c334e9e9c149d" providerId="LiveId" clId="{15FF5AED-E981-4CA1-B2F6-DC3BE7E1F4DE}" dt="2022-05-24T10:22:46.970" v="6"/>
          <ac:graphicFrameMkLst>
            <pc:docMk/>
            <pc:sldMk cId="2290190224" sldId="274"/>
            <ac:graphicFrameMk id="3" creationId="{0A7AC53F-23E5-D488-BCC1-B698CCA96209}"/>
          </ac:graphicFrameMkLst>
        </pc:graphicFrameChg>
      </pc:sldChg>
      <pc:sldChg chg="modSp">
        <pc:chgData name="Karsten Seitz" userId="f04c334e9e9c149d" providerId="LiveId" clId="{15FF5AED-E981-4CA1-B2F6-DC3BE7E1F4DE}" dt="2022-05-24T10:23:40.702" v="7"/>
        <pc:sldMkLst>
          <pc:docMk/>
          <pc:sldMk cId="505785029" sldId="275"/>
        </pc:sldMkLst>
        <pc:graphicFrameChg chg="mod">
          <ac:chgData name="Karsten Seitz" userId="f04c334e9e9c149d" providerId="LiveId" clId="{15FF5AED-E981-4CA1-B2F6-DC3BE7E1F4DE}" dt="2022-05-24T10:23:40.702" v="7"/>
          <ac:graphicFrameMkLst>
            <pc:docMk/>
            <pc:sldMk cId="505785029" sldId="275"/>
            <ac:graphicFrameMk id="3" creationId="{848D3656-1A39-0824-83A5-697A1DDFDDCB}"/>
          </ac:graphicFrameMkLst>
        </pc:graphicFrameChg>
      </pc:sldChg>
      <pc:sldChg chg="modSp">
        <pc:chgData name="Karsten Seitz" userId="f04c334e9e9c149d" providerId="LiveId" clId="{15FF5AED-E981-4CA1-B2F6-DC3BE7E1F4DE}" dt="2022-05-24T10:23:59.548" v="8"/>
        <pc:sldMkLst>
          <pc:docMk/>
          <pc:sldMk cId="1809429216" sldId="276"/>
        </pc:sldMkLst>
        <pc:graphicFrameChg chg="mod">
          <ac:chgData name="Karsten Seitz" userId="f04c334e9e9c149d" providerId="LiveId" clId="{15FF5AED-E981-4CA1-B2F6-DC3BE7E1F4DE}" dt="2022-05-24T10:23:59.548" v="8"/>
          <ac:graphicFrameMkLst>
            <pc:docMk/>
            <pc:sldMk cId="1809429216" sldId="276"/>
            <ac:graphicFrameMk id="3" creationId="{8C92C0F6-3F11-0235-159B-5EA9938CC153}"/>
          </ac:graphicFrameMkLst>
        </pc:graphicFrameChg>
      </pc:sldChg>
      <pc:sldChg chg="modSp">
        <pc:chgData name="Karsten Seitz" userId="f04c334e9e9c149d" providerId="LiveId" clId="{15FF5AED-E981-4CA1-B2F6-DC3BE7E1F4DE}" dt="2022-05-24T10:31:29.186" v="18"/>
        <pc:sldMkLst>
          <pc:docMk/>
          <pc:sldMk cId="2655293951" sldId="277"/>
        </pc:sldMkLst>
        <pc:graphicFrameChg chg="mod">
          <ac:chgData name="Karsten Seitz" userId="f04c334e9e9c149d" providerId="LiveId" clId="{15FF5AED-E981-4CA1-B2F6-DC3BE7E1F4DE}" dt="2022-05-24T10:31:29.186" v="18"/>
          <ac:graphicFrameMkLst>
            <pc:docMk/>
            <pc:sldMk cId="2655293951" sldId="277"/>
            <ac:graphicFrameMk id="3" creationId="{85512A9A-2199-A16C-2171-1146363D2FA6}"/>
          </ac:graphicFrameMkLst>
        </pc:graphicFrameChg>
      </pc:sldChg>
      <pc:sldChg chg="modSp mod">
        <pc:chgData name="Karsten Seitz" userId="f04c334e9e9c149d" providerId="LiveId" clId="{15FF5AED-E981-4CA1-B2F6-DC3BE7E1F4DE}" dt="2022-05-24T10:27:56.815" v="12" actId="13926"/>
        <pc:sldMkLst>
          <pc:docMk/>
          <pc:sldMk cId="1379125964" sldId="280"/>
        </pc:sldMkLst>
        <pc:graphicFrameChg chg="modGraphic">
          <ac:chgData name="Karsten Seitz" userId="f04c334e9e9c149d" providerId="LiveId" clId="{15FF5AED-E981-4CA1-B2F6-DC3BE7E1F4DE}" dt="2022-05-24T10:27:56.815" v="12" actId="13926"/>
          <ac:graphicFrameMkLst>
            <pc:docMk/>
            <pc:sldMk cId="1379125964" sldId="280"/>
            <ac:graphicFrameMk id="2" creationId="{E8AE9165-B088-48EB-A0D6-11E2D21B76EF}"/>
          </ac:graphicFrameMkLst>
        </pc:graphicFrameChg>
      </pc:sldChg>
      <pc:sldChg chg="modSp mod">
        <pc:chgData name="Karsten Seitz" userId="f04c334e9e9c149d" providerId="LiveId" clId="{15FF5AED-E981-4CA1-B2F6-DC3BE7E1F4DE}" dt="2022-05-24T10:28:13.570" v="16" actId="13926"/>
        <pc:sldMkLst>
          <pc:docMk/>
          <pc:sldMk cId="1413057239" sldId="281"/>
        </pc:sldMkLst>
        <pc:graphicFrameChg chg="modGraphic">
          <ac:chgData name="Karsten Seitz" userId="f04c334e9e9c149d" providerId="LiveId" clId="{15FF5AED-E981-4CA1-B2F6-DC3BE7E1F4DE}" dt="2022-05-24T10:28:13.570" v="16" actId="13926"/>
          <ac:graphicFrameMkLst>
            <pc:docMk/>
            <pc:sldMk cId="1413057239" sldId="281"/>
            <ac:graphicFrameMk id="2" creationId="{E8AE9165-B088-48EB-A0D6-11E2D21B76EF}"/>
          </ac:graphicFrameMkLst>
        </pc:graphicFrameChg>
      </pc:sldChg>
      <pc:sldChg chg="modSp mod">
        <pc:chgData name="Karsten Seitz" userId="f04c334e9e9c149d" providerId="LiveId" clId="{15FF5AED-E981-4CA1-B2F6-DC3BE7E1F4DE}" dt="2022-05-24T10:28:17.827" v="17" actId="13926"/>
        <pc:sldMkLst>
          <pc:docMk/>
          <pc:sldMk cId="3300766033" sldId="282"/>
        </pc:sldMkLst>
        <pc:graphicFrameChg chg="modGraphic">
          <ac:chgData name="Karsten Seitz" userId="f04c334e9e9c149d" providerId="LiveId" clId="{15FF5AED-E981-4CA1-B2F6-DC3BE7E1F4DE}" dt="2022-05-24T10:28:17.827" v="17" actId="13926"/>
          <ac:graphicFrameMkLst>
            <pc:docMk/>
            <pc:sldMk cId="3300766033" sldId="282"/>
            <ac:graphicFrameMk id="2" creationId="{E8AE9165-B088-48EB-A0D6-11E2D21B76EF}"/>
          </ac:graphicFrameMkLst>
        </pc:graphicFrameChg>
      </pc:sldChg>
      <pc:sldChg chg="modSp">
        <pc:chgData name="Karsten Seitz" userId="f04c334e9e9c149d" providerId="LiveId" clId="{15FF5AED-E981-4CA1-B2F6-DC3BE7E1F4DE}" dt="2022-05-24T10:16:04.877" v="3"/>
        <pc:sldMkLst>
          <pc:docMk/>
          <pc:sldMk cId="1276198484" sldId="283"/>
        </pc:sldMkLst>
        <pc:graphicFrameChg chg="mod">
          <ac:chgData name="Karsten Seitz" userId="f04c334e9e9c149d" providerId="LiveId" clId="{15FF5AED-E981-4CA1-B2F6-DC3BE7E1F4DE}" dt="2022-05-24T10:16:04.877" v="3"/>
          <ac:graphicFrameMkLst>
            <pc:docMk/>
            <pc:sldMk cId="1276198484" sldId="283"/>
            <ac:graphicFrameMk id="3" creationId="{A41D047D-3265-7EA2-8EAB-DF51EC4F6B3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E1C67-510A-4246-A5CE-46DC39B38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F7ABEA-CF26-4BB2-AF28-044A311AF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1D5C4F-D65A-43D6-9F86-BC39D561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88B-16D6-4232-BFB9-776EBF309F6A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74A5C8-312E-4969-A6AA-64A0BDBAB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CC35A3-1C78-4E6B-8D9B-0F4C6380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99C0-595B-47D2-932B-D1353073B0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59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86FD8-05EA-4E22-832F-64D5CCE11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CCDB488-1277-48D0-AC4A-8DC539F9D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3BE8DB-90EB-4C40-8B96-BD25A9D1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88B-16D6-4232-BFB9-776EBF309F6A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DD870E-8179-44C8-BFFF-1AA49593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29C252-A698-4238-8CCD-47194CDF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99C0-595B-47D2-932B-D1353073B0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6A9411A-2A64-4E7F-BA9E-75874C023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372E27-5EC6-4CC5-8BDE-77EC322F7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18DF5B-99EE-437E-B19F-7EFE3321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88B-16D6-4232-BFB9-776EBF309F6A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3AF489-38CE-4974-801C-D76AFC57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9BEA74-A0C6-48AC-83D9-EE3EC745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99C0-595B-47D2-932B-D1353073B0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5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79478-5304-4111-8A55-6C8CEB1CF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88828D-8020-484B-8614-0802282C4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C76B93-8100-4A82-98D0-53595AEC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88B-16D6-4232-BFB9-776EBF309F6A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E9CCDE-0300-443C-A84B-1847A3D9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5C612E-DBB7-4774-AB45-D61BE084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99C0-595B-47D2-932B-D1353073B0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74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4D963-D8B1-4FB6-A502-57D26601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5A862D-1A3D-4D33-8A6D-73EBA61C7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8A25FF-C254-458C-AB37-C05F4FAA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88B-16D6-4232-BFB9-776EBF309F6A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3C6D1-6BC7-450A-A981-E823E47CE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A49CE3-2FD3-40BD-9065-F912CF2D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99C0-595B-47D2-932B-D1353073B0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24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AB138-4AAD-4683-A22C-E9C3D4FC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9FBBD8-5FCA-46D2-9F9F-6F0955E63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734C45-5348-4311-8D64-708A39EA4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E80D28-CED2-42FF-A88C-CB44A089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88B-16D6-4232-BFB9-776EBF309F6A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6B4215-B456-45C2-8986-0107582C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933688-410B-487F-877C-79E4A6D9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99C0-595B-47D2-932B-D1353073B0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4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8151B-E895-4066-A953-2C9E8D47C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701F5B-9C6A-41FA-A711-01DC4BBF5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758774-2C93-41ED-9E04-71B4394C9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EA6DDDB-AE69-4CA6-BB35-9FCE9F20D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E7EDB8-40B8-414A-B5B5-6CC093106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DB70BE6-BF43-47CD-A0BE-F517ADBC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88B-16D6-4232-BFB9-776EBF309F6A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48C678C-AAB3-425C-8D4E-1DCFF488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B3C531F-7368-4BD6-AC22-27B4D0A2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99C0-595B-47D2-932B-D1353073B0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67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A52D9-ED3B-49FC-B677-D9724375E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167938-CB53-4840-94BE-C4F23C19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88B-16D6-4232-BFB9-776EBF309F6A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8D5BA0-8A75-4A96-AFFB-9F9D32C0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2B3F2E-BC1E-4E6D-BC8D-FBC503BC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99C0-595B-47D2-932B-D1353073B0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00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A6170B4-574F-4A78-B9CD-37156731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88B-16D6-4232-BFB9-776EBF309F6A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5127F33-6879-4301-B624-00DE3738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FCF24A-8B7C-4D1C-BE5D-8C1EF535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99C0-595B-47D2-932B-D1353073B0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8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94E44-610A-4AB5-BBF1-BC41772F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A7D72D-0972-4392-B6FA-27BF51D92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D08665-7AAD-41B1-AA77-D947B8E94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8D5B2F-215F-4E6B-B760-272229A8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88B-16D6-4232-BFB9-776EBF309F6A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A996CB-7D7F-4473-96C6-4FFE059E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1E3BA6-8C13-4920-AA4A-9F663BBD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99C0-595B-47D2-932B-D1353073B0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35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47168-7344-4966-AFDD-3492AD4B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0807AEA-1724-48BC-8656-7E2C7671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5814BC2-15B9-4E10-B5BE-E3C68F171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7A073C-0369-4BC4-B7C1-1A50B2A0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88B-16D6-4232-BFB9-776EBF309F6A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CA3AA4-98B7-4029-87F8-C53E357E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91A16E-CFDA-498A-A278-CD19AC10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99C0-595B-47D2-932B-D1353073B0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15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C136B32-10BC-4864-B1F6-3B1BA8645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43FD28-3563-4227-A0E6-E92D8F33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3D1C4F-5742-4181-8D95-5B81A7E34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FE88B-16D6-4232-BFB9-776EBF309F6A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2D9B63-3FBC-4A22-906D-58AF19BD1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619BCB-FA53-4558-8D5B-056C826F7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999C0-595B-47D2-932B-D1353073B0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32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package" Target="../embeddings/Microsoft_Word_Document5.docx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package" Target="../embeddings/Microsoft_Word_Document6.docx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FCE90-484B-4370-8260-14A37B9C69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Work on Afera Test Methods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543907-3B83-433D-84BB-E976F6B5CB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  <a:p>
            <a:r>
              <a:rPr lang="de-DE" dirty="0"/>
              <a:t>Status May 18 2022 </a:t>
            </a:r>
          </a:p>
        </p:txBody>
      </p:sp>
    </p:spTree>
    <p:extLst>
      <p:ext uri="{BB962C8B-B14F-4D97-AF65-F5344CB8AC3E}">
        <p14:creationId xmlns:p14="http://schemas.microsoft.com/office/powerpoint/2010/main" val="1681648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556802"/>
              </p:ext>
            </p:extLst>
          </p:nvPr>
        </p:nvGraphicFramePr>
        <p:xfrm>
          <a:off x="157479" y="243151"/>
          <a:ext cx="11874925" cy="64698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00FF00"/>
                          </a:highlight>
                        </a:rPr>
                        <a:t>4007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 12025:1996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Tearing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Strength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Adhesive</a:t>
                      </a:r>
                      <a:r>
                        <a:rPr lang="de-DE" sz="1600" dirty="0"/>
                        <a:t> Tapes </a:t>
                      </a:r>
                      <a:r>
                        <a:rPr lang="de-DE" sz="1600" dirty="0" err="1"/>
                        <a:t>by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Pendulum</a:t>
                      </a:r>
                      <a:r>
                        <a:rPr lang="de-DE" sz="1600" dirty="0"/>
                        <a:t>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Text in </a:t>
                      </a:r>
                      <a:r>
                        <a:rPr lang="de-DE" sz="1600" dirty="0" err="1"/>
                        <a:t>major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parts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identical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EN12025, </a:t>
                      </a:r>
                      <a:r>
                        <a:rPr lang="de-DE" sz="1600" dirty="0" err="1"/>
                        <a:t>major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difference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content</a:t>
                      </a:r>
                      <a:r>
                        <a:rPr lang="de-DE" sz="1600" dirty="0"/>
                        <a:t>: 4007 </a:t>
                      </a:r>
                      <a:r>
                        <a:rPr lang="de-DE" sz="1600" dirty="0" err="1"/>
                        <a:t>restricted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cloth</a:t>
                      </a:r>
                      <a:r>
                        <a:rPr lang="de-DE" sz="1600" dirty="0"/>
                        <a:t> tape, 12025 not (</a:t>
                      </a:r>
                      <a:r>
                        <a:rPr lang="de-DE" sz="1600" dirty="0" err="1"/>
                        <a:t>however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focus</a:t>
                      </a:r>
                      <a:r>
                        <a:rPr lang="de-DE" sz="1600" dirty="0"/>
                        <a:t> on </a:t>
                      </a:r>
                      <a:r>
                        <a:rPr lang="de-DE" sz="1600" dirty="0" err="1"/>
                        <a:t>cloth</a:t>
                      </a:r>
                      <a:r>
                        <a:rPr lang="de-DE" sz="1600" dirty="0"/>
                        <a:t>). </a:t>
                      </a:r>
                      <a:r>
                        <a:rPr lang="de-DE" sz="1600" dirty="0" err="1"/>
                        <a:t>order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sections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differ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sometimes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most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contents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appear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identically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both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standards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Changes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full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titles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Reference </a:t>
                      </a:r>
                      <a:r>
                        <a:rPr lang="de-DE" sz="1600" dirty="0" err="1"/>
                        <a:t>Documents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clause</a:t>
                      </a:r>
                      <a:r>
                        <a:rPr lang="de-DE" sz="1600" dirty="0"/>
                        <a:t> 2.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specimens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tested</a:t>
                      </a:r>
                      <a:r>
                        <a:rPr lang="de-DE" sz="1600" dirty="0"/>
                        <a:t> (7.2.1)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phrase</a:t>
                      </a:r>
                      <a:r>
                        <a:rPr lang="de-DE" sz="1600" dirty="0"/>
                        <a:t> on </a:t>
                      </a:r>
                      <a:r>
                        <a:rPr lang="de-DE" sz="1600" dirty="0" err="1"/>
                        <a:t>reporting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separately</a:t>
                      </a:r>
                      <a:r>
                        <a:rPr lang="de-DE" sz="1600" dirty="0"/>
                        <a:t> warp and </a:t>
                      </a:r>
                      <a:r>
                        <a:rPr lang="de-DE" sz="1600" dirty="0" err="1"/>
                        <a:t>weft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directions</a:t>
                      </a:r>
                      <a:r>
                        <a:rPr lang="de-DE" sz="1600" dirty="0"/>
                        <a:t> in 10.3 </a:t>
                      </a:r>
                    </a:p>
                    <a:p>
                      <a:r>
                        <a:rPr lang="de-DE" sz="1600" dirty="0" err="1"/>
                        <a:t>Few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formalities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2022-05-03</a:t>
                      </a:r>
                    </a:p>
                    <a:p>
                      <a:endParaRPr lang="de-DE" sz="1600" dirty="0"/>
                    </a:p>
                    <a:p>
                      <a:r>
                        <a:rPr lang="de-DE" sz="1600" dirty="0"/>
                        <a:t>Not fully </a:t>
                      </a:r>
                      <a:r>
                        <a:rPr lang="de-DE" sz="1600" dirty="0" err="1"/>
                        <a:t>understood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method</a:t>
                      </a:r>
                      <a:r>
                        <a:rPr lang="de-DE" sz="1600" dirty="0"/>
                        <a:t>, check at tesa?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43908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Drawings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show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apparatus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described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text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cannot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replaced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photo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more</a:t>
                      </a:r>
                      <a:r>
                        <a:rPr lang="de-DE" sz="1600" dirty="0"/>
                        <a:t> modern </a:t>
                      </a:r>
                      <a:r>
                        <a:rPr lang="de-DE" sz="1600" dirty="0" err="1"/>
                        <a:t>machine</a:t>
                      </a:r>
                      <a:r>
                        <a:rPr lang="de-DE" sz="16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Perhaps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photo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can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PSTC </a:t>
                      </a:r>
                      <a:r>
                        <a:rPr lang="de-DE" sz="1600" dirty="0" err="1"/>
                        <a:t>manual</a:t>
                      </a:r>
                      <a:r>
                        <a:rPr lang="de-DE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3187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00FF00"/>
                          </a:highlight>
                        </a:rPr>
                        <a:t>4007Spple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EN12025:1996 Annex 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Same </a:t>
                      </a:r>
                      <a:r>
                        <a:rPr lang="de-DE" sz="1600" dirty="0" err="1"/>
                        <a:t>as</a:t>
                      </a:r>
                      <a:r>
                        <a:rPr lang="de-DE" sz="1600" dirty="0"/>
                        <a:t> 4007, </a:t>
                      </a:r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7.2. and 7.3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clarity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closer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description</a:t>
                      </a:r>
                      <a:r>
                        <a:rPr lang="de-DE" sz="1600" dirty="0"/>
                        <a:t> in EN12025 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7.1</a:t>
                      </a:r>
                    </a:p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some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wording</a:t>
                      </a:r>
                      <a:r>
                        <a:rPr lang="de-DE" sz="1600" dirty="0"/>
                        <a:t> in 7.2., 7.3 and 7.4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better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clarity</a:t>
                      </a:r>
                      <a:r>
                        <a:rPr lang="de-DE" sz="16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phrase</a:t>
                      </a:r>
                      <a:r>
                        <a:rPr lang="de-DE" sz="1600" dirty="0"/>
                        <a:t> on </a:t>
                      </a:r>
                      <a:r>
                        <a:rPr lang="de-DE" sz="1600" dirty="0" err="1"/>
                        <a:t>reporting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separately</a:t>
                      </a:r>
                      <a:r>
                        <a:rPr lang="de-DE" sz="1600" dirty="0"/>
                        <a:t> warp and </a:t>
                      </a:r>
                      <a:r>
                        <a:rPr lang="de-DE" sz="1600" dirty="0" err="1"/>
                        <a:t>weft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directions</a:t>
                      </a:r>
                      <a:r>
                        <a:rPr lang="de-DE" sz="1600" dirty="0"/>
                        <a:t> in 8.2</a:t>
                      </a:r>
                    </a:p>
                    <a:p>
                      <a:r>
                        <a:rPr lang="de-DE" sz="1600" dirty="0" err="1"/>
                        <a:t>Few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formalities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2022-05-03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107681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Drawing </a:t>
                      </a:r>
                      <a:r>
                        <a:rPr lang="de-DE" sz="1600" dirty="0" err="1"/>
                        <a:t>necessary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understand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text</a:t>
                      </a:r>
                      <a:r>
                        <a:rPr lang="de-DE" sz="1600" dirty="0"/>
                        <a:t>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11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13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833372"/>
              </p:ext>
            </p:extLst>
          </p:nvPr>
        </p:nvGraphicFramePr>
        <p:xfrm>
          <a:off x="157479" y="243151"/>
          <a:ext cx="11874925" cy="41838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580867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00FF00"/>
                          </a:highlight>
                        </a:rPr>
                        <a:t>4008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EN12026:1996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Measurement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de-DE" sz="1600" dirty="0" err="1"/>
                        <a:t>nwinding</a:t>
                      </a:r>
                      <a:r>
                        <a:rPr lang="de-DE" sz="1600" dirty="0"/>
                        <a:t> Force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Adhesive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Tapes </a:t>
                      </a:r>
                      <a:r>
                        <a:rPr lang="de-DE" sz="1600" dirty="0"/>
                        <a:t>at High Speed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Contents </a:t>
                      </a:r>
                      <a:r>
                        <a:rPr lang="de-DE" sz="1600" dirty="0" err="1"/>
                        <a:t>are</a:t>
                      </a:r>
                      <a:r>
                        <a:rPr lang="de-DE" sz="1600" dirty="0"/>
                        <a:t> 100% in </a:t>
                      </a:r>
                      <a:r>
                        <a:rPr lang="de-DE" sz="1600" dirty="0" err="1"/>
                        <a:t>line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EN12026, </a:t>
                      </a:r>
                    </a:p>
                    <a:p>
                      <a:r>
                        <a:rPr lang="de-DE" sz="1600" dirty="0"/>
                        <a:t>Text </a:t>
                      </a:r>
                      <a:r>
                        <a:rPr lang="de-DE" sz="1600" dirty="0" err="1"/>
                        <a:t>seems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odd</a:t>
                      </a:r>
                      <a:r>
                        <a:rPr lang="de-DE" sz="1600" dirty="0"/>
                        <a:t>.</a:t>
                      </a:r>
                    </a:p>
                    <a:p>
                      <a:r>
                        <a:rPr lang="de-DE" sz="1600" dirty="0"/>
                        <a:t>Picture </a:t>
                      </a:r>
                      <a:r>
                        <a:rPr lang="de-DE" sz="1600" dirty="0" err="1"/>
                        <a:t>introduced</a:t>
                      </a:r>
                      <a:r>
                        <a:rPr lang="de-DE" sz="1600" dirty="0"/>
                        <a:t> (ex tesa) </a:t>
                      </a:r>
                    </a:p>
                    <a:p>
                      <a:r>
                        <a:rPr lang="de-DE" sz="1600" dirty="0" err="1"/>
                        <a:t>Changes</a:t>
                      </a:r>
                      <a:r>
                        <a:rPr lang="de-DE" sz="1600" dirty="0"/>
                        <a:t> </a:t>
                      </a:r>
                    </a:p>
                    <a:p>
                      <a:r>
                        <a:rPr lang="de-DE" sz="1600" dirty="0"/>
                        <a:t>Title – </a:t>
                      </a:r>
                      <a:r>
                        <a:rPr lang="de-DE" sz="1600" dirty="0" err="1"/>
                        <a:t>see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left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Clarified</a:t>
                      </a:r>
                      <a:r>
                        <a:rPr lang="de-DE" sz="1600" dirty="0"/>
                        <a:t> “1 </a:t>
                      </a:r>
                      <a:r>
                        <a:rPr lang="de-DE" sz="1600" dirty="0" err="1"/>
                        <a:t>scope</a:t>
                      </a:r>
                      <a:r>
                        <a:rPr lang="de-DE" sz="1600" dirty="0"/>
                        <a:t>“, </a:t>
                      </a:r>
                    </a:p>
                    <a:p>
                      <a:r>
                        <a:rPr lang="de-DE" sz="1600" dirty="0" err="1"/>
                        <a:t>Clarified</a:t>
                      </a:r>
                      <a:r>
                        <a:rPr lang="de-DE" sz="1600" dirty="0"/>
                        <a:t> „3 </a:t>
                      </a:r>
                      <a:r>
                        <a:rPr lang="de-DE" sz="1600" dirty="0" err="1"/>
                        <a:t>apparatus</a:t>
                      </a:r>
                      <a:r>
                        <a:rPr lang="de-DE" sz="1600" dirty="0"/>
                        <a:t>“, 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„7 Report“ – </a:t>
                      </a:r>
                      <a:r>
                        <a:rPr lang="de-DE" sz="1600" dirty="0" err="1"/>
                        <a:t>as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in EN12026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2022-04-30</a:t>
                      </a:r>
                    </a:p>
                    <a:p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2022-05-03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86133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The </a:t>
                      </a:r>
                      <a:r>
                        <a:rPr lang="de-DE" sz="1600" dirty="0" err="1"/>
                        <a:t>text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has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reference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Picture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illustration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provided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by</a:t>
                      </a:r>
                      <a:r>
                        <a:rPr lang="de-DE" sz="1600" dirty="0"/>
                        <a:t> tesa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6220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11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589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17317"/>
              </p:ext>
            </p:extLst>
          </p:nvPr>
        </p:nvGraphicFramePr>
        <p:xfrm>
          <a:off x="157479" y="243151"/>
          <a:ext cx="11874925" cy="42559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00FF00"/>
                          </a:highlight>
                        </a:rPr>
                        <a:t>4009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 12027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Flame Resistance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Adhesive</a:t>
                      </a:r>
                      <a:r>
                        <a:rPr lang="de-DE" sz="1600" dirty="0"/>
                        <a:t> Tapes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Contents </a:t>
                      </a:r>
                      <a:r>
                        <a:rPr lang="de-DE" sz="1600" dirty="0" err="1"/>
                        <a:t>almost</a:t>
                      </a:r>
                      <a:r>
                        <a:rPr lang="de-DE" sz="1600" dirty="0"/>
                        <a:t> 100 % in </a:t>
                      </a:r>
                      <a:r>
                        <a:rPr lang="de-DE" sz="1600" dirty="0" err="1"/>
                        <a:t>line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EN 12027, </a:t>
                      </a:r>
                      <a:r>
                        <a:rPr lang="de-DE" sz="1600" dirty="0" err="1"/>
                        <a:t>except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drawings</a:t>
                      </a:r>
                      <a:r>
                        <a:rPr lang="de-DE" sz="1600" dirty="0"/>
                        <a:t>. </a:t>
                      </a:r>
                    </a:p>
                    <a:p>
                      <a:r>
                        <a:rPr lang="de-DE" sz="1600" dirty="0"/>
                        <a:t>2022-03-16 </a:t>
                      </a:r>
                    </a:p>
                    <a:p>
                      <a:r>
                        <a:rPr lang="de-DE" sz="1600" dirty="0" err="1"/>
                        <a:t>Changes</a:t>
                      </a:r>
                      <a:r>
                        <a:rPr lang="de-DE" sz="1600" dirty="0"/>
                        <a:t>: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names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standards</a:t>
                      </a:r>
                      <a:r>
                        <a:rPr lang="de-DE" sz="1600" dirty="0"/>
                        <a:t> in 2.</a:t>
                      </a:r>
                    </a:p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„4 </a:t>
                      </a:r>
                      <a:r>
                        <a:rPr lang="de-DE" sz="1600" dirty="0" err="1"/>
                        <a:t>significance</a:t>
                      </a:r>
                      <a:r>
                        <a:rPr lang="de-DE" sz="1600" dirty="0"/>
                        <a:t> and </a:t>
                      </a:r>
                      <a:r>
                        <a:rPr lang="de-DE" sz="1600" dirty="0" err="1"/>
                        <a:t>use</a:t>
                      </a:r>
                      <a:r>
                        <a:rPr lang="de-DE" sz="1600" dirty="0"/>
                        <a:t>“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5.4</a:t>
                      </a:r>
                    </a:p>
                    <a:p>
                      <a:r>
                        <a:rPr lang="de-DE" sz="1600" dirty="0" err="1"/>
                        <a:t>Replaced</a:t>
                      </a:r>
                      <a:r>
                        <a:rPr lang="de-DE" sz="1600" dirty="0"/>
                        <a:t> „</a:t>
                      </a:r>
                      <a:r>
                        <a:rPr lang="de-DE" sz="1600" dirty="0" err="1"/>
                        <a:t>hood</a:t>
                      </a:r>
                      <a:r>
                        <a:rPr lang="de-DE" sz="1600" dirty="0"/>
                        <a:t>“ </a:t>
                      </a:r>
                      <a:r>
                        <a:rPr lang="de-DE" sz="1600" dirty="0" err="1"/>
                        <a:t>by</a:t>
                      </a:r>
                      <a:r>
                        <a:rPr lang="de-DE" sz="1600" dirty="0"/>
                        <a:t> „</a:t>
                      </a:r>
                      <a:r>
                        <a:rPr lang="de-DE" sz="1600" dirty="0" err="1"/>
                        <a:t>test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chamber</a:t>
                      </a:r>
                      <a:r>
                        <a:rPr lang="de-DE" sz="1600" dirty="0"/>
                        <a:t>“ in 5.</a:t>
                      </a:r>
                    </a:p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9.1.3 so </a:t>
                      </a:r>
                      <a:r>
                        <a:rPr lang="de-DE" sz="1600" dirty="0" err="1"/>
                        <a:t>that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line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12027.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2022-04-28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2022-04-29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43908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Drawings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not 100 %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necessary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from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my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point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view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The </a:t>
                      </a:r>
                      <a:r>
                        <a:rPr lang="de-DE" sz="1600" dirty="0" err="1"/>
                        <a:t>method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also </a:t>
                      </a:r>
                      <a:r>
                        <a:rPr lang="de-DE" sz="1600" dirty="0" err="1"/>
                        <a:t>described</a:t>
                      </a:r>
                      <a:r>
                        <a:rPr lang="de-DE" sz="1600" dirty="0"/>
                        <a:t> in DIN EN 60454-2. Drawing </a:t>
                      </a:r>
                      <a:r>
                        <a:rPr lang="de-DE" sz="1600" dirty="0" err="1"/>
                        <a:t>there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wrong</a:t>
                      </a:r>
                      <a:r>
                        <a:rPr lang="de-DE" sz="1600" dirty="0"/>
                        <a:t>, 16 </a:t>
                      </a:r>
                      <a:r>
                        <a:rPr lang="de-DE" sz="1600" dirty="0" err="1"/>
                        <a:t>holes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instead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12 in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text</a:t>
                      </a:r>
                      <a:r>
                        <a:rPr lang="de-DE" sz="1600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There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a </a:t>
                      </a:r>
                      <a:r>
                        <a:rPr lang="de-DE" sz="1600" dirty="0" err="1"/>
                        <a:t>drawing</a:t>
                      </a:r>
                      <a:r>
                        <a:rPr lang="de-DE" sz="1600" dirty="0"/>
                        <a:t> in 12027, </a:t>
                      </a:r>
                      <a:r>
                        <a:rPr lang="de-DE" sz="1600" dirty="0" err="1"/>
                        <a:t>poor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quality</a:t>
                      </a:r>
                      <a:r>
                        <a:rPr lang="de-DE" sz="1600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No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picture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available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tesa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31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350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19927"/>
              </p:ext>
            </p:extLst>
          </p:nvPr>
        </p:nvGraphicFramePr>
        <p:xfrm>
          <a:off x="157479" y="243151"/>
          <a:ext cx="11874925" cy="35244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FF0000"/>
                          </a:highlight>
                        </a:rPr>
                        <a:t>4010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Determination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Insulation</a:t>
                      </a:r>
                      <a:r>
                        <a:rPr lang="de-DE" sz="1600" dirty="0"/>
                        <a:t> 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Not </a:t>
                      </a:r>
                      <a:r>
                        <a:rPr lang="de-DE" sz="1600" dirty="0" err="1"/>
                        <a:t>found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any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equivalent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method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yet</a:t>
                      </a:r>
                      <a:r>
                        <a:rPr lang="de-DE" sz="1600" dirty="0"/>
                        <a:t>. Text </a:t>
                      </a:r>
                      <a:r>
                        <a:rPr lang="de-DE" sz="1600" dirty="0" err="1"/>
                        <a:t>difficult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understand</a:t>
                      </a:r>
                      <a:r>
                        <a:rPr lang="de-DE" sz="1600" dirty="0"/>
                        <a:t>. </a:t>
                      </a:r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only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formalities</a:t>
                      </a:r>
                      <a:r>
                        <a:rPr lang="de-DE" sz="1600" dirty="0"/>
                        <a:t> so </a:t>
                      </a:r>
                      <a:r>
                        <a:rPr lang="de-DE" sz="1600" dirty="0" err="1"/>
                        <a:t>far</a:t>
                      </a:r>
                      <a:r>
                        <a:rPr lang="de-DE" sz="1600" dirty="0"/>
                        <a:t>. Method in </a:t>
                      </a:r>
                      <a:r>
                        <a:rPr lang="de-DE" sz="1600" dirty="0" err="1"/>
                        <a:t>use</a:t>
                      </a:r>
                      <a:r>
                        <a:rPr lang="de-DE" sz="1600" dirty="0"/>
                        <a:t> at tesa? Not in </a:t>
                      </a:r>
                      <a:r>
                        <a:rPr lang="de-DE" sz="1600" dirty="0" err="1"/>
                        <a:t>use</a:t>
                      </a:r>
                      <a:r>
                        <a:rPr lang="de-DE" sz="1600" dirty="0"/>
                        <a:t>! 2022-03-19.</a:t>
                      </a:r>
                    </a:p>
                    <a:p>
                      <a:r>
                        <a:rPr lang="de-DE" sz="1600" dirty="0"/>
                        <a:t>A </a:t>
                      </a:r>
                      <a:r>
                        <a:rPr lang="de-DE" sz="1600" dirty="0" err="1"/>
                        <a:t>similar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method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one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described</a:t>
                      </a:r>
                      <a:r>
                        <a:rPr lang="de-DE" sz="1600" dirty="0"/>
                        <a:t> in ASTM D1000, </a:t>
                      </a:r>
                      <a:r>
                        <a:rPr lang="de-DE" sz="1600" dirty="0" err="1"/>
                        <a:t>clause</a:t>
                      </a:r>
                      <a:r>
                        <a:rPr lang="de-DE" sz="1600" dirty="0"/>
                        <a:t> 91-96</a:t>
                      </a:r>
                    </a:p>
                    <a:p>
                      <a:r>
                        <a:rPr lang="de-DE" sz="1600" dirty="0" err="1"/>
                        <a:t>Changes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full</a:t>
                      </a:r>
                      <a:r>
                        <a:rPr lang="de-DE" sz="1600" dirty="0"/>
                        <a:t> title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reference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document</a:t>
                      </a:r>
                      <a:r>
                        <a:rPr lang="de-DE" sz="1600" dirty="0"/>
                        <a:t> in 2.</a:t>
                      </a:r>
                    </a:p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some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wording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text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2022-05-03</a:t>
                      </a:r>
                    </a:p>
                    <a:p>
                      <a:endParaRPr lang="de-DE" sz="1600" dirty="0"/>
                    </a:p>
                    <a:p>
                      <a:r>
                        <a:rPr lang="de-DE" sz="1600" dirty="0"/>
                        <a:t>Connection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figures</a:t>
                      </a:r>
                      <a:r>
                        <a:rPr lang="de-DE" sz="1600" dirty="0"/>
                        <a:t> and </a:t>
                      </a:r>
                      <a:r>
                        <a:rPr lang="de-DE" sz="1600" dirty="0" err="1"/>
                        <a:t>text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rechecked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separately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107681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Drawings</a:t>
                      </a:r>
                      <a:r>
                        <a:rPr lang="de-DE" sz="1600" dirty="0"/>
                        <a:t>  </a:t>
                      </a:r>
                      <a:r>
                        <a:rPr lang="de-DE" sz="1600" dirty="0" err="1"/>
                        <a:t>mandatory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understand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method</a:t>
                      </a:r>
                      <a:r>
                        <a:rPr lang="de-DE" sz="1600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What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are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sections</a:t>
                      </a:r>
                      <a:r>
                        <a:rPr lang="de-DE" sz="1600" dirty="0"/>
                        <a:t> A </a:t>
                      </a:r>
                      <a:r>
                        <a:rPr lang="de-DE" sz="1600" dirty="0" err="1"/>
                        <a:t>A</a:t>
                      </a:r>
                      <a:r>
                        <a:rPr lang="de-DE" sz="1600" dirty="0"/>
                        <a:t> and B </a:t>
                      </a:r>
                      <a:r>
                        <a:rPr lang="de-DE" sz="1600" dirty="0" err="1"/>
                        <a:t>B</a:t>
                      </a:r>
                      <a:r>
                        <a:rPr lang="de-DE" sz="1600" dirty="0"/>
                        <a:t> (Figure 2)?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2022-05-03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11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900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58865"/>
              </p:ext>
            </p:extLst>
          </p:nvPr>
        </p:nvGraphicFramePr>
        <p:xfrm>
          <a:off x="157479" y="243151"/>
          <a:ext cx="11874925" cy="51591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580867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FF0000"/>
                          </a:highlight>
                        </a:rPr>
                        <a:t>4011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 EN 60454-2, </a:t>
                      </a:r>
                      <a:r>
                        <a:rPr lang="de-DE" sz="1600" dirty="0" err="1"/>
                        <a:t>clause</a:t>
                      </a:r>
                      <a:r>
                        <a:rPr lang="de-DE" sz="1600" dirty="0"/>
                        <a:t>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Electric </a:t>
                      </a:r>
                      <a:r>
                        <a:rPr lang="de-DE" sz="1600" dirty="0" err="1"/>
                        <a:t>Strength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Adhesive</a:t>
                      </a:r>
                      <a:r>
                        <a:rPr lang="de-DE" sz="1600" dirty="0"/>
                        <a:t> Tapes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Same </a:t>
                      </a:r>
                      <a:r>
                        <a:rPr lang="de-DE" sz="1600" dirty="0" err="1"/>
                        <a:t>drawing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as</a:t>
                      </a:r>
                      <a:r>
                        <a:rPr lang="de-DE" sz="1600" dirty="0"/>
                        <a:t> in 4011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in IEC 60243-1, p 20!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In </a:t>
                      </a:r>
                      <a:r>
                        <a:rPr lang="de-DE" sz="1600" dirty="0" err="1"/>
                        <a:t>my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opinion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text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hard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understand</a:t>
                      </a:r>
                      <a:r>
                        <a:rPr lang="de-DE" sz="1600" dirty="0"/>
                        <a:t>. </a:t>
                      </a:r>
                      <a:r>
                        <a:rPr lang="de-DE" sz="1600" dirty="0" err="1"/>
                        <a:t>Results</a:t>
                      </a:r>
                      <a:r>
                        <a:rPr lang="de-DE" sz="1600" dirty="0"/>
                        <a:t> and </a:t>
                      </a:r>
                      <a:r>
                        <a:rPr lang="de-DE" sz="1600" dirty="0" err="1"/>
                        <a:t>report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mixed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separated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amended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version</a:t>
                      </a:r>
                      <a:r>
                        <a:rPr lang="de-DE" sz="1600" dirty="0"/>
                        <a:t>. The same mix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found</a:t>
                      </a:r>
                      <a:r>
                        <a:rPr lang="de-DE" sz="1600" dirty="0"/>
                        <a:t> in 60243-1, </a:t>
                      </a:r>
                      <a:r>
                        <a:rPr lang="de-DE" sz="1600" dirty="0" err="1"/>
                        <a:t>however</a:t>
                      </a:r>
                      <a:r>
                        <a:rPr lang="de-DE" sz="1600" dirty="0"/>
                        <a:t>! 2022-03-16.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Suggestion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remove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6.4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as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it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does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contribute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confusion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.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Changes</a:t>
                      </a:r>
                      <a:r>
                        <a:rPr lang="de-DE" sz="1600" dirty="0"/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Few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changes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words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phrases</a:t>
                      </a: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clause</a:t>
                      </a:r>
                      <a:r>
                        <a:rPr lang="de-DE" sz="1600" dirty="0"/>
                        <a:t> „9. </a:t>
                      </a:r>
                      <a:r>
                        <a:rPr lang="de-DE" sz="1600" dirty="0" err="1"/>
                        <a:t>Results</a:t>
                      </a:r>
                      <a:r>
                        <a:rPr lang="de-DE" sz="1600" dirty="0"/>
                        <a:t>“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Few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formalities</a:t>
                      </a:r>
                      <a:r>
                        <a:rPr lang="de-DE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2022-05-03</a:t>
                      </a:r>
                    </a:p>
                    <a:p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2022-05-03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86133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drawings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pictures</a:t>
                      </a: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The </a:t>
                      </a:r>
                      <a:r>
                        <a:rPr lang="de-DE" sz="1600" dirty="0" err="1"/>
                        <a:t>drawing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necessary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there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written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description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apparatus</a:t>
                      </a:r>
                      <a:r>
                        <a:rPr lang="de-DE" sz="1600" dirty="0"/>
                        <a:t>, just 4.2.1.: „A </a:t>
                      </a:r>
                      <a:r>
                        <a:rPr lang="de-DE" sz="1600" dirty="0" err="1"/>
                        <a:t>suitable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device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shown</a:t>
                      </a:r>
                      <a:r>
                        <a:rPr lang="de-DE" sz="1600" dirty="0"/>
                        <a:t> in Fig. 1“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The </a:t>
                      </a:r>
                      <a:r>
                        <a:rPr lang="de-DE" sz="1600" dirty="0" err="1"/>
                        <a:t>drawing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almost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identical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one</a:t>
                      </a:r>
                      <a:r>
                        <a:rPr lang="de-DE" sz="1600" dirty="0"/>
                        <a:t> in 60243-1 (p. 20).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There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a </a:t>
                      </a:r>
                      <a:r>
                        <a:rPr lang="de-DE" sz="1600" dirty="0" err="1"/>
                        <a:t>photo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available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Coro, </a:t>
                      </a:r>
                      <a:r>
                        <a:rPr lang="de-DE" sz="1600" dirty="0" err="1"/>
                        <a:t>showing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device</a:t>
                      </a:r>
                      <a:r>
                        <a:rPr lang="de-DE" sz="1600" dirty="0"/>
                        <a:t>.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The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method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needs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be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discussed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with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expert on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electriacl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methods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6220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113128"/>
                  </a:ext>
                </a:extLst>
              </a:tr>
            </a:tbl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FD4116C6-AD6F-1213-A89C-D211F1ABA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60996"/>
              </p:ext>
            </p:extLst>
          </p:nvPr>
        </p:nvGraphicFramePr>
        <p:xfrm>
          <a:off x="10621107" y="582268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92360" progId="Word.Document.12">
                  <p:embed/>
                </p:oleObj>
              </mc:Choice>
              <mc:Fallback>
                <p:oleObj name="Document" showAsIcon="1" r:id="rId2" imgW="914400" imgH="792360" progId="Word.Documen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FD4116C6-AD6F-1213-A89C-D211F1ABA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21107" y="582268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01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676772"/>
              </p:ext>
            </p:extLst>
          </p:nvPr>
        </p:nvGraphicFramePr>
        <p:xfrm>
          <a:off x="157479" y="243151"/>
          <a:ext cx="11874925" cy="69574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00FF00"/>
                          </a:highlight>
                        </a:rPr>
                        <a:t>4013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 1944:1996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Unwind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Adhesion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Adhesive</a:t>
                      </a:r>
                      <a:r>
                        <a:rPr lang="de-DE" sz="1600" dirty="0"/>
                        <a:t> Tapes at Low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? Title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identical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EN1944. Content and </a:t>
                      </a:r>
                      <a:r>
                        <a:rPr lang="de-DE" sz="1600" dirty="0" err="1"/>
                        <a:t>language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are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almost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identical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EN 1944 English </a:t>
                      </a:r>
                      <a:r>
                        <a:rPr lang="de-DE" sz="1600" dirty="0" err="1"/>
                        <a:t>version</a:t>
                      </a:r>
                      <a:r>
                        <a:rPr lang="de-DE" sz="1600" dirty="0"/>
                        <a:t>.</a:t>
                      </a:r>
                    </a:p>
                    <a:p>
                      <a:r>
                        <a:rPr lang="de-DE" sz="1600" dirty="0"/>
                        <a:t>23 +- 1 °C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correct</a:t>
                      </a:r>
                      <a:r>
                        <a:rPr lang="de-DE" sz="1600" dirty="0"/>
                        <a:t>?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checked</a:t>
                      </a:r>
                      <a:r>
                        <a:rPr lang="de-DE" sz="1600"/>
                        <a:t>. 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Changes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Adapted</a:t>
                      </a:r>
                      <a:r>
                        <a:rPr lang="de-DE" sz="1600" dirty="0"/>
                        <a:t> „1. </a:t>
                      </a:r>
                      <a:r>
                        <a:rPr lang="de-DE" sz="1600" dirty="0" err="1"/>
                        <a:t>scope</a:t>
                      </a:r>
                      <a:r>
                        <a:rPr lang="de-DE" sz="1600" dirty="0"/>
                        <a:t>“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EN 1944:1996</a:t>
                      </a:r>
                    </a:p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speed</a:t>
                      </a:r>
                      <a:r>
                        <a:rPr lang="de-DE" sz="1600" dirty="0"/>
                        <a:t> in 3.1.2, </a:t>
                      </a:r>
                      <a:r>
                        <a:rPr lang="de-DE" sz="1600" dirty="0" err="1"/>
                        <a:t>critical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mistake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Clarified</a:t>
                      </a:r>
                      <a:r>
                        <a:rPr lang="de-DE" sz="1600" dirty="0"/>
                        <a:t> 5.4, </a:t>
                      </a:r>
                      <a:r>
                        <a:rPr lang="de-DE" sz="1600" dirty="0" err="1"/>
                        <a:t>adapted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EN 1944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„7. Report“</a:t>
                      </a:r>
                    </a:p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picture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see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below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2022-05-01</a:t>
                      </a:r>
                    </a:p>
                    <a:p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2022-05-03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43908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r>
                        <a:rPr lang="de-DE" sz="1600" dirty="0"/>
                        <a:t>Can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drawing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replaced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photo</a:t>
                      </a:r>
                      <a:r>
                        <a:rPr lang="de-DE" sz="1600" dirty="0"/>
                        <a:t>? 22-03-10</a:t>
                      </a:r>
                    </a:p>
                    <a:p>
                      <a:r>
                        <a:rPr lang="de-DE" sz="1600" dirty="0" err="1"/>
                        <a:t>Replaced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drawing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photo</a:t>
                      </a:r>
                      <a:r>
                        <a:rPr lang="de-DE" sz="1600" dirty="0"/>
                        <a:t>, 2022-05-01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3187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00FF00"/>
                          </a:highlight>
                        </a:rPr>
                        <a:t>4014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 12028:1996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Elongation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Adhesive</a:t>
                      </a:r>
                      <a:r>
                        <a:rPr lang="de-DE" sz="1600" dirty="0"/>
                        <a:t> Tapes </a:t>
                      </a:r>
                      <a:r>
                        <a:rPr lang="de-DE" sz="1600" dirty="0" err="1"/>
                        <a:t>under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Reduced</a:t>
                      </a:r>
                      <a:r>
                        <a:rPr lang="de-DE" sz="1600" dirty="0"/>
                        <a:t>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Method </a:t>
                      </a:r>
                      <a:r>
                        <a:rPr lang="de-DE" sz="1600" dirty="0" err="1"/>
                        <a:t>seems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outdated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me.</a:t>
                      </a:r>
                    </a:p>
                    <a:p>
                      <a:r>
                        <a:rPr lang="de-DE" sz="1600" dirty="0"/>
                        <a:t>EN 12028 </a:t>
                      </a:r>
                      <a:r>
                        <a:rPr lang="de-DE" sz="1600" dirty="0" err="1"/>
                        <a:t>has</a:t>
                      </a:r>
                      <a:r>
                        <a:rPr lang="de-DE" sz="1600" dirty="0"/>
                        <a:t> a </a:t>
                      </a:r>
                      <a:r>
                        <a:rPr lang="de-DE" sz="1600" dirty="0" err="1"/>
                        <a:t>section</a:t>
                      </a:r>
                      <a:r>
                        <a:rPr lang="de-DE" sz="1600" dirty="0"/>
                        <a:t> „Report“, 4014 </a:t>
                      </a:r>
                      <a:r>
                        <a:rPr lang="de-DE" sz="1600" dirty="0" err="1"/>
                        <a:t>does</a:t>
                      </a:r>
                      <a:r>
                        <a:rPr lang="de-DE" sz="1600" dirty="0"/>
                        <a:t> not </a:t>
                      </a:r>
                      <a:r>
                        <a:rPr lang="de-DE" sz="1600" dirty="0" err="1"/>
                        <a:t>have</a:t>
                      </a:r>
                      <a:r>
                        <a:rPr lang="de-DE" sz="1600" dirty="0"/>
                        <a:t> it. =&gt; </a:t>
                      </a:r>
                      <a:r>
                        <a:rPr lang="de-DE" sz="1600" dirty="0" err="1"/>
                        <a:t>added</a:t>
                      </a:r>
                      <a:endParaRPr lang="de-DE" sz="1600" dirty="0"/>
                    </a:p>
                    <a:p>
                      <a:r>
                        <a:rPr lang="de-DE" sz="1600" dirty="0"/>
                        <a:t>all </a:t>
                      </a:r>
                      <a:r>
                        <a:rPr lang="de-DE" sz="1600" dirty="0" err="1"/>
                        <a:t>other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parts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are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almost</a:t>
                      </a:r>
                      <a:r>
                        <a:rPr lang="de-DE" sz="1600" dirty="0"/>
                        <a:t> 100% in </a:t>
                      </a:r>
                      <a:r>
                        <a:rPr lang="de-DE" sz="1600" dirty="0" err="1"/>
                        <a:t>line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witth</a:t>
                      </a:r>
                      <a:r>
                        <a:rPr lang="de-DE" sz="1600" dirty="0"/>
                        <a:t> EN12028, </a:t>
                      </a:r>
                      <a:r>
                        <a:rPr lang="de-DE" sz="1600" dirty="0" err="1"/>
                        <a:t>exept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title: 12028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„… </a:t>
                      </a:r>
                      <a:r>
                        <a:rPr lang="de-DE" sz="1600" dirty="0" err="1"/>
                        <a:t>under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static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load</a:t>
                      </a:r>
                      <a:r>
                        <a:rPr lang="de-DE" sz="1600" dirty="0"/>
                        <a:t>“ 2022-03.11</a:t>
                      </a:r>
                    </a:p>
                    <a:p>
                      <a:r>
                        <a:rPr lang="de-DE" sz="1600" dirty="0" err="1"/>
                        <a:t>Changes</a:t>
                      </a:r>
                      <a:r>
                        <a:rPr lang="de-DE" sz="1600" dirty="0"/>
                        <a:t>:</a:t>
                      </a:r>
                    </a:p>
                    <a:p>
                      <a:r>
                        <a:rPr lang="de-DE" sz="1600" dirty="0" err="1"/>
                        <a:t>Some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wording</a:t>
                      </a:r>
                      <a:r>
                        <a:rPr lang="de-DE" sz="1600" dirty="0"/>
                        <a:t> in „1. </a:t>
                      </a:r>
                      <a:r>
                        <a:rPr lang="de-DE" sz="1600" dirty="0" err="1"/>
                        <a:t>scope</a:t>
                      </a:r>
                      <a:r>
                        <a:rPr lang="de-DE" sz="1600" dirty="0"/>
                        <a:t>“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„3.5 </a:t>
                      </a:r>
                      <a:r>
                        <a:rPr lang="de-DE" sz="1600" dirty="0" err="1"/>
                        <a:t>stop</a:t>
                      </a:r>
                      <a:r>
                        <a:rPr lang="de-DE" sz="1600" dirty="0"/>
                        <a:t>-watch </a:t>
                      </a:r>
                      <a:r>
                        <a:rPr lang="de-DE" sz="1600" dirty="0" err="1"/>
                        <a:t>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other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timer</a:t>
                      </a:r>
                      <a:r>
                        <a:rPr lang="de-DE" sz="1600" dirty="0"/>
                        <a:t>“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„7. Test Report“ – same </a:t>
                      </a:r>
                      <a:r>
                        <a:rPr lang="de-DE" sz="1600" dirty="0" err="1"/>
                        <a:t>as</a:t>
                      </a:r>
                      <a:r>
                        <a:rPr lang="de-DE" sz="1600" dirty="0"/>
                        <a:t> in EN12028   </a:t>
                      </a:r>
                    </a:p>
                    <a:p>
                      <a:r>
                        <a:rPr lang="de-DE" sz="1600" dirty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2022-05-01</a:t>
                      </a:r>
                    </a:p>
                    <a:p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2022-05-03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107681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No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picture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necessary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11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863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268690"/>
              </p:ext>
            </p:extLst>
          </p:nvPr>
        </p:nvGraphicFramePr>
        <p:xfrm>
          <a:off x="157479" y="243151"/>
          <a:ext cx="11874925" cy="65500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580867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FFFF00"/>
                          </a:highlight>
                        </a:rPr>
                        <a:t>4015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 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Quick Stick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Content in </a:t>
                      </a:r>
                      <a:r>
                        <a:rPr lang="de-DE" sz="1600" dirty="0" err="1"/>
                        <a:t>line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EN1945, </a:t>
                      </a:r>
                      <a:r>
                        <a:rPr lang="de-DE" sz="1600" dirty="0" err="1"/>
                        <a:t>cleaning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proecedure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shortened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through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reference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Afera 5001. 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Open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point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both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in 4015 and 1945: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reference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marks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mentioned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in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description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steel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plates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but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mentioned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in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procedure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What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do? </a:t>
                      </a:r>
                    </a:p>
                    <a:p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really</a:t>
                      </a:r>
                      <a:r>
                        <a:rPr lang="de-DE" sz="1600" dirty="0"/>
                        <a:t> clever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work</a:t>
                      </a:r>
                      <a:r>
                        <a:rPr lang="de-DE" sz="1600" dirty="0"/>
                        <a:t> on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method</a:t>
                      </a:r>
                      <a:r>
                        <a:rPr lang="de-DE" sz="1600" dirty="0"/>
                        <a:t> and update </a:t>
                      </a:r>
                      <a:r>
                        <a:rPr lang="de-DE" sz="1600" dirty="0" err="1"/>
                        <a:t>it</a:t>
                      </a:r>
                      <a:r>
                        <a:rPr lang="de-DE" sz="1600" dirty="0"/>
                        <a:t>? </a:t>
                      </a:r>
                    </a:p>
                    <a:p>
                      <a:r>
                        <a:rPr lang="de-DE" sz="1600" dirty="0" err="1"/>
                        <a:t>Changes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„2. Terms and </a:t>
                      </a:r>
                      <a:r>
                        <a:rPr lang="de-DE" sz="1600" dirty="0" err="1"/>
                        <a:t>definitions</a:t>
                      </a:r>
                      <a:r>
                        <a:rPr lang="de-DE" sz="1600" dirty="0"/>
                        <a:t>“</a:t>
                      </a:r>
                    </a:p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wording</a:t>
                      </a:r>
                      <a:r>
                        <a:rPr lang="de-DE" sz="1600" dirty="0"/>
                        <a:t> in „3. Summary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Test Method“</a:t>
                      </a:r>
                    </a:p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speed</a:t>
                      </a:r>
                      <a:r>
                        <a:rPr lang="de-DE" sz="1600" dirty="0"/>
                        <a:t> in 4.1.2, </a:t>
                      </a:r>
                      <a:r>
                        <a:rPr lang="de-DE" sz="1600" dirty="0" err="1"/>
                        <a:t>critical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mistake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speed</a:t>
                      </a:r>
                      <a:r>
                        <a:rPr lang="de-DE" sz="1600" dirty="0"/>
                        <a:t> in 6.4, </a:t>
                      </a:r>
                      <a:r>
                        <a:rPr lang="de-DE" sz="1600" dirty="0" err="1"/>
                        <a:t>critical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mistake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words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phrases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clauses</a:t>
                      </a:r>
                      <a:r>
                        <a:rPr lang="de-DE" sz="1600" dirty="0"/>
                        <a:t> 6, 7, 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„8. Test Report“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2022-05-01</a:t>
                      </a:r>
                    </a:p>
                    <a:p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2022-05-03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86133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No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picture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necessary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point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view</a:t>
                      </a: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EN1945 </a:t>
                      </a:r>
                      <a:r>
                        <a:rPr lang="de-DE" sz="1600" dirty="0" err="1"/>
                        <a:t>has</a:t>
                      </a:r>
                      <a:r>
                        <a:rPr lang="de-DE" sz="1600" dirty="0"/>
                        <a:t> a </a:t>
                      </a:r>
                      <a:r>
                        <a:rPr lang="de-DE" sz="1600" dirty="0" err="1"/>
                        <a:t>drawing</a:t>
                      </a: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Picture </a:t>
                      </a:r>
                      <a:r>
                        <a:rPr lang="de-DE" sz="1600" dirty="0" err="1"/>
                        <a:t>may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taken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PSTC-5 (</a:t>
                      </a:r>
                      <a:r>
                        <a:rPr lang="de-DE" sz="1600" dirty="0" err="1"/>
                        <a:t>fig</a:t>
                      </a:r>
                      <a:r>
                        <a:rPr lang="de-DE" sz="1600" dirty="0"/>
                        <a:t> 3), </a:t>
                      </a:r>
                      <a:r>
                        <a:rPr lang="de-DE" sz="1600" dirty="0" err="1"/>
                        <a:t>this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similar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drawing</a:t>
                      </a:r>
                      <a:r>
                        <a:rPr lang="de-DE" sz="1600" dirty="0"/>
                        <a:t> in EN1945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6220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107681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11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040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708643"/>
              </p:ext>
            </p:extLst>
          </p:nvPr>
        </p:nvGraphicFramePr>
        <p:xfrm>
          <a:off x="157479" y="243151"/>
          <a:ext cx="11874925" cy="60623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00FF00"/>
                          </a:highlight>
                        </a:rPr>
                        <a:t>4019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 12032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Bond Separation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thermosetting</a:t>
                      </a:r>
                      <a:r>
                        <a:rPr lang="de-DE" sz="1600" dirty="0"/>
                        <a:t> Tapes </a:t>
                      </a:r>
                      <a:r>
                        <a:rPr lang="de-DE" sz="1600" dirty="0" err="1"/>
                        <a:t>during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Curing</a:t>
                      </a: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Seems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outdated</a:t>
                      </a:r>
                      <a:r>
                        <a:rPr lang="de-DE" sz="1600" dirty="0"/>
                        <a:t>. </a:t>
                      </a:r>
                      <a:r>
                        <a:rPr lang="de-DE" sz="1600" dirty="0" err="1"/>
                        <a:t>Should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touch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method</a:t>
                      </a:r>
                      <a:r>
                        <a:rPr lang="de-DE" sz="1600" dirty="0"/>
                        <a:t> at all????  </a:t>
                      </a:r>
                    </a:p>
                    <a:p>
                      <a:r>
                        <a:rPr lang="de-DE" sz="1600" dirty="0"/>
                        <a:t>Text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mostly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identical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EN 12032. </a:t>
                      </a:r>
                      <a:r>
                        <a:rPr lang="de-DE" sz="1600" dirty="0" err="1"/>
                        <a:t>Difference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again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std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climate</a:t>
                      </a:r>
                      <a:r>
                        <a:rPr lang="de-DE" sz="1600" dirty="0"/>
                        <a:t>: 23 +- 1 </a:t>
                      </a:r>
                      <a:r>
                        <a:rPr lang="de-DE" sz="1600" dirty="0" err="1"/>
                        <a:t>instead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2!. </a:t>
                      </a:r>
                    </a:p>
                    <a:p>
                      <a:r>
                        <a:rPr lang="de-DE" sz="1600" dirty="0" err="1"/>
                        <a:t>Changes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Reformulated</a:t>
                      </a:r>
                      <a:r>
                        <a:rPr lang="de-DE" sz="1600" dirty="0"/>
                        <a:t> „1. </a:t>
                      </a:r>
                      <a:r>
                        <a:rPr lang="de-DE" sz="1600" dirty="0" err="1"/>
                        <a:t>Scope</a:t>
                      </a:r>
                      <a:r>
                        <a:rPr lang="de-DE" sz="1600" dirty="0"/>
                        <a:t>“ </a:t>
                      </a:r>
                      <a:r>
                        <a:rPr lang="de-DE" sz="1600" dirty="0" err="1"/>
                        <a:t>transferred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parts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endParaRPr lang="de-DE" sz="1600" dirty="0"/>
                    </a:p>
                    <a:p>
                      <a:r>
                        <a:rPr lang="de-DE" sz="1600" dirty="0"/>
                        <a:t>New </a:t>
                      </a:r>
                      <a:r>
                        <a:rPr lang="de-DE" sz="1600" dirty="0" err="1"/>
                        <a:t>clause</a:t>
                      </a:r>
                      <a:r>
                        <a:rPr lang="de-DE" sz="1600" dirty="0"/>
                        <a:t>: „2. Terms and </a:t>
                      </a:r>
                      <a:r>
                        <a:rPr lang="de-DE" sz="1600" dirty="0" err="1"/>
                        <a:t>Definitions</a:t>
                      </a:r>
                      <a:r>
                        <a:rPr lang="de-DE" sz="1600" dirty="0"/>
                        <a:t>“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sentence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„3. </a:t>
                      </a:r>
                      <a:r>
                        <a:rPr lang="de-DE" sz="1600" dirty="0" err="1"/>
                        <a:t>summary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Test Method“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clarification</a:t>
                      </a:r>
                      <a:r>
                        <a:rPr lang="de-DE" sz="1600" dirty="0"/>
                        <a:t>.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4.4 „</a:t>
                      </a:r>
                      <a:r>
                        <a:rPr lang="de-DE" sz="1600" dirty="0" err="1"/>
                        <a:t>weights</a:t>
                      </a:r>
                      <a:r>
                        <a:rPr lang="de-DE" sz="1600" dirty="0"/>
                        <a:t>“</a:t>
                      </a:r>
                    </a:p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words</a:t>
                      </a:r>
                      <a:r>
                        <a:rPr lang="de-DE" sz="1600" dirty="0"/>
                        <a:t> in 6.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„8. Test Report“</a:t>
                      </a:r>
                    </a:p>
                    <a:p>
                      <a:r>
                        <a:rPr lang="de-DE" sz="1600" dirty="0" err="1"/>
                        <a:t>Formalities</a:t>
                      </a:r>
                      <a:r>
                        <a:rPr lang="de-DE" sz="1600" dirty="0"/>
                        <a:t>, e.g. </a:t>
                      </a:r>
                      <a:r>
                        <a:rPr lang="de-DE" sz="1600" dirty="0" err="1"/>
                        <a:t>new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numbering</a:t>
                      </a:r>
                      <a:r>
                        <a:rPr lang="de-DE" sz="1600" dirty="0"/>
                        <a:t> due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introduction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„Terms and </a:t>
                      </a:r>
                      <a:r>
                        <a:rPr lang="de-DE" sz="1600" dirty="0" err="1"/>
                        <a:t>Definitions</a:t>
                      </a:r>
                      <a:r>
                        <a:rPr lang="de-DE" sz="1600" dirty="0"/>
                        <a:t>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2022-05-01</a:t>
                      </a:r>
                    </a:p>
                    <a:p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2022-05-03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43908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r>
                        <a:rPr lang="de-DE" sz="1600" dirty="0"/>
                        <a:t>4019 </a:t>
                      </a:r>
                      <a:r>
                        <a:rPr lang="de-DE" sz="1600" dirty="0" err="1"/>
                        <a:t>has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drawings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while</a:t>
                      </a:r>
                      <a:r>
                        <a:rPr lang="de-DE" sz="1600" dirty="0"/>
                        <a:t> 12032 </a:t>
                      </a:r>
                      <a:r>
                        <a:rPr lang="de-DE" sz="1600" dirty="0" err="1"/>
                        <a:t>has</a:t>
                      </a:r>
                      <a:r>
                        <a:rPr lang="de-DE" sz="1600" dirty="0"/>
                        <a:t> 4 (!)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illustrate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sample </a:t>
                      </a:r>
                      <a:r>
                        <a:rPr lang="de-DE" sz="1600" dirty="0" err="1"/>
                        <a:t>preparation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process</a:t>
                      </a:r>
                      <a:r>
                        <a:rPr lang="de-DE" sz="1600" dirty="0"/>
                        <a:t>.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Could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be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helpful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but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would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overly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put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focus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on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this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method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, in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my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opinion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3187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107681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11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722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174094"/>
              </p:ext>
            </p:extLst>
          </p:nvPr>
        </p:nvGraphicFramePr>
        <p:xfrm>
          <a:off x="157479" y="243151"/>
          <a:ext cx="11874925" cy="45993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580867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00FF00"/>
                          </a:highlight>
                        </a:rPr>
                        <a:t>4021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 12034:1996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Length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a Roll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Adhesive</a:t>
                      </a:r>
                      <a:r>
                        <a:rPr lang="de-DE" sz="1600" dirty="0"/>
                        <a:t> Tape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Text </a:t>
                      </a:r>
                      <a:r>
                        <a:rPr lang="de-DE" sz="1600" dirty="0" err="1"/>
                        <a:t>almost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identical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EN12034:1996.</a:t>
                      </a:r>
                    </a:p>
                    <a:p>
                      <a:r>
                        <a:rPr lang="de-DE" sz="1600" dirty="0" err="1"/>
                        <a:t>Changes</a:t>
                      </a:r>
                      <a:r>
                        <a:rPr lang="de-DE" sz="1600" dirty="0"/>
                        <a:t>:</a:t>
                      </a:r>
                    </a:p>
                    <a:p>
                      <a:r>
                        <a:rPr lang="de-DE" sz="1600" dirty="0" err="1"/>
                        <a:t>Introduced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Conditioning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clause</a:t>
                      </a:r>
                      <a:r>
                        <a:rPr lang="de-DE" sz="1600" dirty="0"/>
                        <a:t> 5.1 (</a:t>
                      </a:r>
                      <a:r>
                        <a:rPr lang="de-DE" sz="1600" dirty="0" err="1"/>
                        <a:t>taken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12034)</a:t>
                      </a:r>
                    </a:p>
                    <a:p>
                      <a:r>
                        <a:rPr lang="de-DE" sz="1600" dirty="0" err="1"/>
                        <a:t>Corrected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formula</a:t>
                      </a:r>
                      <a:r>
                        <a:rPr lang="de-DE" sz="1600" dirty="0"/>
                        <a:t> 2 in 6.1</a:t>
                      </a:r>
                    </a:p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order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text</a:t>
                      </a:r>
                      <a:r>
                        <a:rPr lang="de-DE" sz="1600" dirty="0"/>
                        <a:t> in „</a:t>
                      </a:r>
                      <a:r>
                        <a:rPr lang="de-DE" sz="1600" dirty="0" err="1"/>
                        <a:t>scope</a:t>
                      </a:r>
                      <a:r>
                        <a:rPr lang="de-DE" sz="1600" dirty="0"/>
                        <a:t>“</a:t>
                      </a:r>
                    </a:p>
                    <a:p>
                      <a:r>
                        <a:rPr lang="de-DE" sz="1600" dirty="0" err="1"/>
                        <a:t>Few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formalities</a:t>
                      </a:r>
                      <a:r>
                        <a:rPr lang="de-DE" sz="1600" dirty="0"/>
                        <a:t>   2022-04-24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</a:t>
                      </a:r>
                    </a:p>
                    <a:p>
                      <a:r>
                        <a:rPr lang="de-DE" sz="1600" dirty="0"/>
                        <a:t>2022-04-24</a:t>
                      </a:r>
                    </a:p>
                    <a:p>
                      <a:endParaRPr lang="de-DE" sz="1600" dirty="0"/>
                    </a:p>
                    <a:p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2022-04-25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86133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r>
                        <a:rPr lang="de-DE" sz="1600" dirty="0"/>
                        <a:t>Drawing not </a:t>
                      </a:r>
                      <a:r>
                        <a:rPr lang="de-DE" sz="1600" dirty="0" err="1"/>
                        <a:t>necessary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point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view</a:t>
                      </a:r>
                      <a:r>
                        <a:rPr lang="de-DE" sz="1600" dirty="0"/>
                        <a:t>.</a:t>
                      </a:r>
                    </a:p>
                    <a:p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It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same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one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as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in EN12034.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Seems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very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old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me. The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addtional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info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zero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6220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107681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113128"/>
                  </a:ext>
                </a:extLst>
              </a:tr>
            </a:tbl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0A7AC53F-23E5-D488-BCC1-B698CCA96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753590"/>
              </p:ext>
            </p:extLst>
          </p:nvPr>
        </p:nvGraphicFramePr>
        <p:xfrm>
          <a:off x="10808677" y="5318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92360" progId="Word.Document.12">
                  <p:embed/>
                </p:oleObj>
              </mc:Choice>
              <mc:Fallback>
                <p:oleObj name="Document" showAsIcon="1" r:id="rId2" imgW="914400" imgH="792360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0A7AC53F-23E5-D488-BCC1-B698CCA962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08677" y="5318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190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251738"/>
              </p:ext>
            </p:extLst>
          </p:nvPr>
        </p:nvGraphicFramePr>
        <p:xfrm>
          <a:off x="157479" y="243151"/>
          <a:ext cx="11874925" cy="65500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00FF00"/>
                          </a:highlight>
                        </a:rPr>
                        <a:t>4022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 12035:1996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Flagging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or</a:t>
                      </a:r>
                      <a:r>
                        <a:rPr lang="de-DE" sz="1600" dirty="0"/>
                        <a:t> End Lifting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Drawing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mandatory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method</a:t>
                      </a:r>
                      <a:r>
                        <a:rPr lang="de-DE" sz="1600" dirty="0"/>
                        <a:t> but </a:t>
                      </a:r>
                      <a:r>
                        <a:rPr lang="de-DE" sz="1600" dirty="0" err="1"/>
                        <a:t>missing</a:t>
                      </a:r>
                      <a:r>
                        <a:rPr lang="de-DE" sz="1600" dirty="0"/>
                        <a:t> in Manual,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renewed</a:t>
                      </a:r>
                      <a:r>
                        <a:rPr lang="de-DE" sz="1600" dirty="0"/>
                        <a:t> and </a:t>
                      </a:r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. Contents </a:t>
                      </a:r>
                      <a:r>
                        <a:rPr lang="de-DE" sz="1600" dirty="0" err="1"/>
                        <a:t>odd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some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points</a:t>
                      </a:r>
                      <a:r>
                        <a:rPr lang="de-DE" sz="1600" dirty="0"/>
                        <a:t> (6 and 12 mm </a:t>
                      </a:r>
                      <a:r>
                        <a:rPr lang="de-DE" sz="1600" dirty="0" err="1"/>
                        <a:t>rod</a:t>
                      </a:r>
                      <a:r>
                        <a:rPr lang="de-DE" sz="1600" dirty="0"/>
                        <a:t>; </a:t>
                      </a:r>
                      <a:r>
                        <a:rPr lang="de-DE" sz="1600" dirty="0" err="1"/>
                        <a:t>cut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9 mm </a:t>
                      </a:r>
                      <a:r>
                        <a:rPr lang="de-DE" sz="1600" dirty="0" err="1"/>
                        <a:t>width</a:t>
                      </a:r>
                      <a:r>
                        <a:rPr lang="de-DE" sz="1600" dirty="0"/>
                        <a:t> - </a:t>
                      </a:r>
                      <a:r>
                        <a:rPr lang="de-DE" sz="1600" dirty="0" err="1"/>
                        <a:t>why</a:t>
                      </a:r>
                      <a:r>
                        <a:rPr lang="de-DE" sz="1600" dirty="0"/>
                        <a:t>?) but 100% in </a:t>
                      </a:r>
                      <a:r>
                        <a:rPr lang="de-DE" sz="1600" dirty="0" err="1"/>
                        <a:t>line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EN12035.  </a:t>
                      </a:r>
                    </a:p>
                    <a:p>
                      <a:r>
                        <a:rPr lang="de-DE" sz="1600" dirty="0"/>
                        <a:t>2022-02-24. In </a:t>
                      </a:r>
                      <a:r>
                        <a:rPr lang="de-DE" sz="1600" dirty="0" err="1"/>
                        <a:t>line</a:t>
                      </a:r>
                      <a:r>
                        <a:rPr lang="de-DE" sz="1600" dirty="0"/>
                        <a:t> also 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English </a:t>
                      </a:r>
                      <a:r>
                        <a:rPr lang="de-DE" sz="1600" dirty="0" err="1"/>
                        <a:t>version</a:t>
                      </a:r>
                      <a:r>
                        <a:rPr lang="de-DE" sz="1600" dirty="0"/>
                        <a:t>. </a:t>
                      </a:r>
                      <a:r>
                        <a:rPr lang="de-DE" sz="1600" dirty="0" err="1"/>
                        <a:t>including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language</a:t>
                      </a:r>
                      <a:r>
                        <a:rPr lang="de-DE" sz="1600" dirty="0"/>
                        <a:t>, 2022-03-02. Method also in DIN EN 60454 </a:t>
                      </a:r>
                      <a:r>
                        <a:rPr lang="de-DE" sz="1600" dirty="0" err="1"/>
                        <a:t>difference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only</a:t>
                      </a:r>
                      <a:r>
                        <a:rPr lang="de-DE" sz="1600" dirty="0"/>
                        <a:t> Fig 4! </a:t>
                      </a:r>
                    </a:p>
                    <a:p>
                      <a:r>
                        <a:rPr lang="de-DE" sz="1600" dirty="0" err="1"/>
                        <a:t>Changes</a:t>
                      </a:r>
                      <a:endParaRPr lang="de-DE" sz="1600" dirty="0"/>
                    </a:p>
                    <a:p>
                      <a:r>
                        <a:rPr lang="de-DE" sz="1600" dirty="0"/>
                        <a:t>Title</a:t>
                      </a:r>
                    </a:p>
                    <a:p>
                      <a:r>
                        <a:rPr lang="de-DE" sz="1600" dirty="0" err="1"/>
                        <a:t>Reformulated</a:t>
                      </a:r>
                      <a:r>
                        <a:rPr lang="de-DE" sz="1600" dirty="0"/>
                        <a:t> „1. </a:t>
                      </a:r>
                      <a:r>
                        <a:rPr lang="de-DE" sz="1600" dirty="0" err="1"/>
                        <a:t>Scope</a:t>
                      </a:r>
                      <a:r>
                        <a:rPr lang="de-DE" sz="1600" dirty="0"/>
                        <a:t>“, </a:t>
                      </a:r>
                      <a:r>
                        <a:rPr lang="de-DE" sz="1600" dirty="0" err="1"/>
                        <a:t>closer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EN12035</a:t>
                      </a:r>
                    </a:p>
                    <a:p>
                      <a:r>
                        <a:rPr lang="de-DE" sz="1600" dirty="0" err="1"/>
                        <a:t>Transferred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parts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scope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newly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„3. Terms and </a:t>
                      </a:r>
                      <a:r>
                        <a:rPr lang="de-DE" sz="1600" dirty="0" err="1"/>
                        <a:t>Definitions</a:t>
                      </a:r>
                      <a:r>
                        <a:rPr lang="de-DE" sz="1600" dirty="0"/>
                        <a:t>“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full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titles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Reference </a:t>
                      </a:r>
                      <a:r>
                        <a:rPr lang="de-DE" sz="1600" dirty="0" err="1"/>
                        <a:t>Documents</a:t>
                      </a:r>
                      <a:r>
                        <a:rPr lang="de-DE" sz="1600" dirty="0"/>
                        <a:t> in 2.</a:t>
                      </a:r>
                    </a:p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numbering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clauses</a:t>
                      </a:r>
                      <a:r>
                        <a:rPr lang="de-DE" sz="1600" dirty="0"/>
                        <a:t> due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addition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clause</a:t>
                      </a:r>
                      <a:r>
                        <a:rPr lang="de-DE" sz="1600" dirty="0"/>
                        <a:t> 3.</a:t>
                      </a:r>
                    </a:p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words</a:t>
                      </a:r>
                      <a:r>
                        <a:rPr lang="de-DE" sz="1600" dirty="0"/>
                        <a:t> in subsequent </a:t>
                      </a:r>
                      <a:r>
                        <a:rPr lang="de-DE" sz="1600" dirty="0" err="1"/>
                        <a:t>clauses</a:t>
                      </a:r>
                      <a:r>
                        <a:rPr lang="de-DE" sz="1600" dirty="0"/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2022-05-02</a:t>
                      </a:r>
                    </a:p>
                    <a:p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2022-05-03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43908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The </a:t>
                      </a:r>
                      <a:r>
                        <a:rPr lang="de-DE" sz="1600" dirty="0" err="1"/>
                        <a:t>drawings</a:t>
                      </a:r>
                      <a:r>
                        <a:rPr lang="de-DE" sz="1600" dirty="0"/>
                        <a:t>, Fig. 1 – 4 </a:t>
                      </a:r>
                      <a:r>
                        <a:rPr lang="de-DE" sz="1600" dirty="0" err="1"/>
                        <a:t>are</a:t>
                      </a:r>
                      <a:r>
                        <a:rPr lang="de-DE" sz="1600" dirty="0"/>
                        <a:t> essential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understand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text</a:t>
                      </a:r>
                      <a:r>
                        <a:rPr lang="de-DE" sz="1600" dirty="0"/>
                        <a:t>. </a:t>
                      </a:r>
                      <a:r>
                        <a:rPr lang="de-DE" sz="1600" dirty="0" err="1"/>
                        <a:t>Missing</a:t>
                      </a:r>
                      <a:r>
                        <a:rPr lang="de-DE" sz="1600" dirty="0"/>
                        <a:t> in Manual (</a:t>
                      </a:r>
                      <a:r>
                        <a:rPr lang="de-DE" sz="1600" dirty="0" err="1"/>
                        <a:t>got</a:t>
                      </a:r>
                      <a:r>
                        <a:rPr lang="de-DE" sz="1600" dirty="0"/>
                        <a:t> lost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2008 </a:t>
                      </a:r>
                      <a:r>
                        <a:rPr lang="de-DE" sz="1600" dirty="0" err="1"/>
                        <a:t>version</a:t>
                      </a:r>
                      <a:r>
                        <a:rPr lang="de-DE" sz="16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Fig 4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wrong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flag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too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long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),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critical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mistake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figures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must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be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re-introduced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and Fig 4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corrected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3187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107681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11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15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861790"/>
              </p:ext>
            </p:extLst>
          </p:nvPr>
        </p:nvGraphicFramePr>
        <p:xfrm>
          <a:off x="157479" y="243151"/>
          <a:ext cx="11874925" cy="23854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Questions, </a:t>
                      </a:r>
                      <a:r>
                        <a:rPr lang="de-DE" sz="1600" dirty="0" err="1"/>
                        <a:t>general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580867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Better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word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referee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testing</a:t>
                      </a:r>
                      <a:r>
                        <a:rPr lang="de-DE" sz="1600" dirty="0"/>
                        <a:t>: </a:t>
                      </a:r>
                      <a:r>
                        <a:rPr lang="de-DE" sz="1600" dirty="0" err="1"/>
                        <a:t>arbitration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tests</a:t>
                      </a: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Standard </a:t>
                      </a:r>
                      <a:r>
                        <a:rPr lang="de-DE" sz="1600" dirty="0" err="1"/>
                        <a:t>conditions</a:t>
                      </a:r>
                      <a:r>
                        <a:rPr lang="de-DE" sz="1600" dirty="0"/>
                        <a:t> 23+/- 1? Most ENs </a:t>
                      </a:r>
                      <a:r>
                        <a:rPr lang="de-DE" sz="1600" dirty="0" err="1"/>
                        <a:t>say</a:t>
                      </a:r>
                      <a:r>
                        <a:rPr lang="de-DE" sz="1600" dirty="0"/>
                        <a:t> +/- 2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Greatest </a:t>
                      </a:r>
                      <a:r>
                        <a:rPr lang="de-DE" sz="1600" dirty="0" err="1"/>
                        <a:t>difference</a:t>
                      </a:r>
                      <a:r>
                        <a:rPr lang="de-DE" sz="1600" dirty="0"/>
                        <a:t>; </a:t>
                      </a:r>
                      <a:r>
                        <a:rPr lang="de-DE" sz="1600" dirty="0" err="1"/>
                        <a:t>right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word</a:t>
                      </a:r>
                      <a:r>
                        <a:rPr lang="de-DE" sz="1600" dirty="0"/>
                        <a:t>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Explanations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abbreviations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each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method</a:t>
                      </a:r>
                      <a:r>
                        <a:rPr lang="de-DE" sz="1600" dirty="0"/>
                        <a:t>. </a:t>
                      </a:r>
                      <a:r>
                        <a:rPr lang="de-DE" sz="1600" dirty="0" err="1"/>
                        <a:t>Necessary</a:t>
                      </a:r>
                      <a:r>
                        <a:rPr lang="de-DE" sz="1600" dirty="0"/>
                        <a:t>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86133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6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907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740489"/>
              </p:ext>
            </p:extLst>
          </p:nvPr>
        </p:nvGraphicFramePr>
        <p:xfrm>
          <a:off x="157479" y="243151"/>
          <a:ext cx="11874925" cy="60623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580867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00FF00"/>
                          </a:highlight>
                        </a:rPr>
                        <a:t>4023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 12036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Solvent Penetration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Masking</a:t>
                      </a:r>
                      <a:r>
                        <a:rPr lang="de-DE" sz="1600" dirty="0"/>
                        <a:t> Tapes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Method </a:t>
                      </a:r>
                      <a:r>
                        <a:rPr lang="de-DE" sz="1600" dirty="0" err="1"/>
                        <a:t>significant</a:t>
                      </a:r>
                      <a:r>
                        <a:rPr lang="de-DE" sz="1600" dirty="0"/>
                        <a:t>? In </a:t>
                      </a:r>
                      <a:r>
                        <a:rPr lang="de-DE" sz="1600" dirty="0" err="1"/>
                        <a:t>use</a:t>
                      </a:r>
                      <a:r>
                        <a:rPr lang="de-DE" sz="1600" dirty="0"/>
                        <a:t>?</a:t>
                      </a:r>
                    </a:p>
                    <a:p>
                      <a:r>
                        <a:rPr lang="de-DE" sz="1600" dirty="0"/>
                        <a:t>Text not </a:t>
                      </a:r>
                      <a:r>
                        <a:rPr lang="de-DE" sz="1600" dirty="0" err="1"/>
                        <a:t>identical</a:t>
                      </a:r>
                      <a:r>
                        <a:rPr lang="de-DE" sz="1600" dirty="0"/>
                        <a:t> but </a:t>
                      </a:r>
                      <a:r>
                        <a:rPr lang="de-DE" sz="1600" dirty="0" err="1"/>
                        <a:t>very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similar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EN12036. Roller </a:t>
                      </a:r>
                      <a:r>
                        <a:rPr lang="de-DE" sz="1600" dirty="0" err="1"/>
                        <a:t>described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slightly</a:t>
                      </a:r>
                      <a:r>
                        <a:rPr lang="de-DE" sz="1600" dirty="0"/>
                        <a:t> different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EN12036. 2022-04-03</a:t>
                      </a:r>
                    </a:p>
                    <a:p>
                      <a:r>
                        <a:rPr lang="de-DE" sz="1600" dirty="0" err="1"/>
                        <a:t>Changes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„</a:t>
                      </a:r>
                      <a:r>
                        <a:rPr lang="de-DE" sz="1600" dirty="0" err="1"/>
                        <a:t>masking</a:t>
                      </a:r>
                      <a:r>
                        <a:rPr lang="de-DE" sz="1600" dirty="0"/>
                        <a:t>“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scope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4.4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conditioning</a:t>
                      </a:r>
                      <a:r>
                        <a:rPr lang="de-DE" sz="1600" dirty="0"/>
                        <a:t> time in 7.1 (same </a:t>
                      </a:r>
                      <a:r>
                        <a:rPr lang="de-DE" sz="1600" dirty="0" err="1"/>
                        <a:t>as</a:t>
                      </a:r>
                      <a:r>
                        <a:rPr lang="de-DE" sz="1600" dirty="0"/>
                        <a:t> in 12036)</a:t>
                      </a:r>
                    </a:p>
                    <a:p>
                      <a:r>
                        <a:rPr lang="de-DE" sz="1600" dirty="0" err="1"/>
                        <a:t>Few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formalities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titles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Reference </a:t>
                      </a:r>
                      <a:r>
                        <a:rPr lang="de-DE" sz="1600" dirty="0" err="1"/>
                        <a:t>Documents</a:t>
                      </a:r>
                      <a:endParaRPr lang="de-DE" sz="1600" dirty="0"/>
                    </a:p>
                    <a:p>
                      <a:r>
                        <a:rPr lang="de-DE" sz="1600" dirty="0"/>
                        <a:t>2022-04-25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2022-04-25</a:t>
                      </a:r>
                    </a:p>
                    <a:p>
                      <a:endParaRPr lang="de-DE" sz="1600" dirty="0"/>
                    </a:p>
                    <a:p>
                      <a:endParaRPr lang="de-DE" sz="1600" dirty="0"/>
                    </a:p>
                    <a:p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2022-04-29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86133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No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necessary</a:t>
                      </a:r>
                      <a:r>
                        <a:rPr lang="de-DE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6220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highlight>
                            <a:srgbClr val="FF0000"/>
                          </a:highlight>
                        </a:rPr>
                        <a:t>4026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Accelerated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Ageing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Adhesive</a:t>
                      </a:r>
                      <a:r>
                        <a:rPr lang="de-DE" sz="1600" dirty="0"/>
                        <a:t> Tapes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Rewritten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text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However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content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language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so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weird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that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I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think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deletion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method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should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be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an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option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Otherwise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method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would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have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be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built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up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from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scratch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.  </a:t>
                      </a:r>
                      <a:r>
                        <a:rPr lang="de-DE" sz="1600" dirty="0"/>
                        <a:t>The </a:t>
                      </a:r>
                      <a:r>
                        <a:rPr lang="de-DE" sz="1600" dirty="0" err="1"/>
                        <a:t>current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status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not a </a:t>
                      </a:r>
                      <a:r>
                        <a:rPr lang="de-DE" sz="1600" dirty="0" err="1"/>
                        <a:t>test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method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more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some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general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guidelines</a:t>
                      </a:r>
                      <a:r>
                        <a:rPr lang="de-DE" sz="1600" dirty="0"/>
                        <a:t> and </a:t>
                      </a:r>
                      <a:r>
                        <a:rPr lang="de-DE" sz="1600" dirty="0" err="1"/>
                        <a:t>statements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how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approach</a:t>
                      </a:r>
                      <a:r>
                        <a:rPr lang="de-DE" sz="1600" dirty="0"/>
                        <a:t> and </a:t>
                      </a:r>
                      <a:r>
                        <a:rPr lang="de-DE" sz="1600" dirty="0" err="1"/>
                        <a:t>what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observe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when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accelerated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ageing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done</a:t>
                      </a:r>
                      <a:r>
                        <a:rPr lang="de-DE" sz="1600" dirty="0"/>
                        <a:t>.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2022-04-29</a:t>
                      </a:r>
                    </a:p>
                    <a:p>
                      <a:endParaRPr lang="de-DE" sz="1600" dirty="0"/>
                    </a:p>
                    <a:p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/>
                        <a:t> 2022-04-29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43908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No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necessary</a:t>
                      </a:r>
                      <a:r>
                        <a:rPr lang="de-DE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31875"/>
                  </a:ext>
                </a:extLst>
              </a:tr>
            </a:tbl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848D3656-1A39-0824-83A5-697A1DDFD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337977"/>
              </p:ext>
            </p:extLst>
          </p:nvPr>
        </p:nvGraphicFramePr>
        <p:xfrm>
          <a:off x="10820400" y="590941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92360" progId="Word.Document.12">
                  <p:embed/>
                </p:oleObj>
              </mc:Choice>
              <mc:Fallback>
                <p:oleObj name="Document" showAsIcon="1" r:id="rId2" imgW="914400" imgH="792360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848D3656-1A39-0824-83A5-697A1DDFD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20400" y="590941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785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990115"/>
              </p:ext>
            </p:extLst>
          </p:nvPr>
        </p:nvGraphicFramePr>
        <p:xfrm>
          <a:off x="157479" y="243151"/>
          <a:ext cx="11874925" cy="49426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580867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00FF00"/>
                          </a:highlight>
                        </a:rPr>
                        <a:t>4027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Measurement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Width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Adhesive</a:t>
                      </a:r>
                      <a:r>
                        <a:rPr lang="de-DE" sz="1600" dirty="0"/>
                        <a:t> Tapes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only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formalities</a:t>
                      </a:r>
                      <a:r>
                        <a:rPr lang="de-DE" sz="1600" dirty="0"/>
                        <a:t>. </a:t>
                      </a:r>
                    </a:p>
                    <a:p>
                      <a:r>
                        <a:rPr lang="de-DE" sz="1600" dirty="0"/>
                        <a:t>Language check and </a:t>
                      </a:r>
                      <a:r>
                        <a:rPr lang="de-DE" sz="1600" dirty="0" err="1"/>
                        <a:t>improvements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Bathsheba 2022-04-28.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2022-04-29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86133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No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necessary</a:t>
                      </a:r>
                      <a:r>
                        <a:rPr lang="de-DE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6220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4028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Sampling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Relevant?</a:t>
                      </a:r>
                    </a:p>
                    <a:p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What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meaning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nl-NL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(unknown variability - single spec limit )</a:t>
                      </a:r>
                      <a:endParaRPr lang="de-DE" sz="16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43908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4028Sppl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3187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107681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113128"/>
                  </a:ext>
                </a:extLst>
              </a:tr>
            </a:tbl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8C92C0F6-3F11-0235-159B-5EA9938CC1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093060"/>
              </p:ext>
            </p:extLst>
          </p:nvPr>
        </p:nvGraphicFramePr>
        <p:xfrm>
          <a:off x="10808677" y="351277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92360" progId="Word.Document.12">
                  <p:embed/>
                </p:oleObj>
              </mc:Choice>
              <mc:Fallback>
                <p:oleObj name="Document" showAsIcon="1" r:id="rId2" imgW="914400" imgH="792360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8C92C0F6-3F11-0235-159B-5EA9938CC1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08677" y="351277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429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08502"/>
              </p:ext>
            </p:extLst>
          </p:nvPr>
        </p:nvGraphicFramePr>
        <p:xfrm>
          <a:off x="157479" y="1320111"/>
          <a:ext cx="11414764" cy="51962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4473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886579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886579">
                  <a:extLst>
                    <a:ext uri="{9D8B030D-6E8A-4147-A177-3AD203B41FA5}">
                      <a16:colId xmlns:a16="http://schemas.microsoft.com/office/drawing/2014/main" val="1902908731"/>
                    </a:ext>
                  </a:extLst>
                </a:gridCol>
                <a:gridCol w="1862078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862078">
                  <a:extLst>
                    <a:ext uri="{9D8B030D-6E8A-4147-A177-3AD203B41FA5}">
                      <a16:colId xmlns:a16="http://schemas.microsoft.com/office/drawing/2014/main" val="1854887781"/>
                    </a:ext>
                  </a:extLst>
                </a:gridCol>
                <a:gridCol w="1225051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1857926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  <a:p>
                      <a:r>
                        <a:rPr lang="de-DE" sz="1600" dirty="0"/>
                        <a:t>GTF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PSTC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latest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version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latest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version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ISO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latest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version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580867">
                <a:tc>
                  <a:txBody>
                    <a:bodyPr/>
                    <a:lstStyle/>
                    <a:p>
                      <a:r>
                        <a:rPr lang="de-DE" sz="1600" dirty="0"/>
                        <a:t>5001</a:t>
                      </a:r>
                    </a:p>
                    <a:p>
                      <a:r>
                        <a:rPr lang="de-DE" sz="1600" dirty="0"/>
                        <a:t>6004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Not </a:t>
                      </a:r>
                      <a:r>
                        <a:rPr lang="de-DE" sz="1600" dirty="0" err="1"/>
                        <a:t>found</a:t>
                      </a:r>
                      <a:r>
                        <a:rPr lang="de-DE" sz="1600" dirty="0"/>
                        <a:t> in Beuth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29862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2018-05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86133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5004</a:t>
                      </a:r>
                    </a:p>
                    <a:p>
                      <a:r>
                        <a:rPr lang="de-DE" sz="1600" dirty="0"/>
                        <a:t>6005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14410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Not </a:t>
                      </a:r>
                      <a:r>
                        <a:rPr lang="de-DE" sz="1600" dirty="0" err="1"/>
                        <a:t>found</a:t>
                      </a:r>
                      <a:r>
                        <a:rPr lang="de-DE" sz="1600" dirty="0"/>
                        <a:t> in Beuth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29864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2018-05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6220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5012</a:t>
                      </a:r>
                    </a:p>
                    <a:p>
                      <a:r>
                        <a:rPr lang="de-DE" sz="1600" dirty="0"/>
                        <a:t>6006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29863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2018-05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43908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5013</a:t>
                      </a:r>
                    </a:p>
                    <a:p>
                      <a:r>
                        <a:rPr lang="de-DE" sz="1600" dirty="0"/>
                        <a:t>6001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(17)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(2012)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3187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5006</a:t>
                      </a:r>
                    </a:p>
                    <a:p>
                      <a:r>
                        <a:rPr lang="de-DE" sz="1600" dirty="0"/>
                        <a:t>6002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107681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5014</a:t>
                      </a:r>
                    </a:p>
                    <a:p>
                      <a:r>
                        <a:rPr lang="de-DE" sz="1600" dirty="0"/>
                        <a:t>6007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(16)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(2013)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113128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GTF 6003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(71)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(2013)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775411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E961CD95-C351-4F5A-9AAD-11A8ADC68725}"/>
              </a:ext>
            </a:extLst>
          </p:cNvPr>
          <p:cNvSpPr txBox="1"/>
          <p:nvPr/>
        </p:nvSpPr>
        <p:spPr>
          <a:xfrm>
            <a:off x="311499" y="572756"/>
            <a:ext cx="600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Standards </a:t>
            </a:r>
            <a:r>
              <a:rPr lang="de-DE" dirty="0" err="1"/>
              <a:t>equivalent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Afera </a:t>
            </a:r>
            <a:r>
              <a:rPr lang="de-DE" dirty="0" err="1"/>
              <a:t>standards</a:t>
            </a:r>
            <a:r>
              <a:rPr lang="de-DE" dirty="0"/>
              <a:t>,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versions</a:t>
            </a:r>
            <a:r>
              <a:rPr lang="de-DE" dirty="0"/>
              <a:t> - GTFs </a:t>
            </a:r>
          </a:p>
        </p:txBody>
      </p:sp>
    </p:spTree>
    <p:extLst>
      <p:ext uri="{BB962C8B-B14F-4D97-AF65-F5344CB8AC3E}">
        <p14:creationId xmlns:p14="http://schemas.microsoft.com/office/powerpoint/2010/main" val="1130375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482841"/>
              </p:ext>
            </p:extLst>
          </p:nvPr>
        </p:nvGraphicFramePr>
        <p:xfrm>
          <a:off x="157479" y="1320111"/>
          <a:ext cx="11414764" cy="53598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4473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886579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886579">
                  <a:extLst>
                    <a:ext uri="{9D8B030D-6E8A-4147-A177-3AD203B41FA5}">
                      <a16:colId xmlns:a16="http://schemas.microsoft.com/office/drawing/2014/main" val="1902908731"/>
                    </a:ext>
                  </a:extLst>
                </a:gridCol>
                <a:gridCol w="1862078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862078">
                  <a:extLst>
                    <a:ext uri="{9D8B030D-6E8A-4147-A177-3AD203B41FA5}">
                      <a16:colId xmlns:a16="http://schemas.microsoft.com/office/drawing/2014/main" val="1854887781"/>
                    </a:ext>
                  </a:extLst>
                </a:gridCol>
                <a:gridCol w="1225051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1857926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PSTC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latest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version</a:t>
                      </a:r>
                      <a:endParaRPr lang="de-DE" sz="1600" dirty="0"/>
                    </a:p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latest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version</a:t>
                      </a:r>
                      <a:endParaRPr lang="de-DE" sz="1600" dirty="0"/>
                    </a:p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ISO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latest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version</a:t>
                      </a:r>
                      <a:endParaRPr lang="de-DE" sz="1600" dirty="0"/>
                    </a:p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580867">
                <a:tc>
                  <a:txBody>
                    <a:bodyPr/>
                    <a:lstStyle/>
                    <a:p>
                      <a:r>
                        <a:rPr lang="de-DE" sz="1600" dirty="0"/>
                        <a:t>4003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86133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4007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6220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4007 </a:t>
                      </a:r>
                      <a:r>
                        <a:rPr lang="de-DE" sz="1600" dirty="0" err="1"/>
                        <a:t>supplement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12025 Annex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43908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4008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3187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4009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107681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4010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113128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4011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775411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E961CD95-C351-4F5A-9AAD-11A8ADC68725}"/>
              </a:ext>
            </a:extLst>
          </p:cNvPr>
          <p:cNvSpPr txBox="1"/>
          <p:nvPr/>
        </p:nvSpPr>
        <p:spPr>
          <a:xfrm>
            <a:off x="311499" y="572756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Standards </a:t>
            </a:r>
            <a:r>
              <a:rPr lang="de-DE" dirty="0" err="1"/>
              <a:t>equivalent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Afera </a:t>
            </a:r>
            <a:r>
              <a:rPr lang="de-DE" dirty="0" err="1"/>
              <a:t>standards</a:t>
            </a:r>
            <a:r>
              <a:rPr lang="de-DE" dirty="0"/>
              <a:t>,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versions</a:t>
            </a:r>
            <a:r>
              <a:rPr lang="de-DE" dirty="0"/>
              <a:t> – </a:t>
            </a:r>
            <a:r>
              <a:rPr lang="de-DE" dirty="0" err="1"/>
              <a:t>no</a:t>
            </a:r>
            <a:r>
              <a:rPr lang="de-DE" dirty="0"/>
              <a:t> GTFs </a:t>
            </a:r>
          </a:p>
        </p:txBody>
      </p:sp>
    </p:spTree>
    <p:extLst>
      <p:ext uri="{BB962C8B-B14F-4D97-AF65-F5344CB8AC3E}">
        <p14:creationId xmlns:p14="http://schemas.microsoft.com/office/powerpoint/2010/main" val="1379125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76640"/>
              </p:ext>
            </p:extLst>
          </p:nvPr>
        </p:nvGraphicFramePr>
        <p:xfrm>
          <a:off x="157479" y="1320111"/>
          <a:ext cx="11414764" cy="51962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4473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886579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886579">
                  <a:extLst>
                    <a:ext uri="{9D8B030D-6E8A-4147-A177-3AD203B41FA5}">
                      <a16:colId xmlns:a16="http://schemas.microsoft.com/office/drawing/2014/main" val="1902908731"/>
                    </a:ext>
                  </a:extLst>
                </a:gridCol>
                <a:gridCol w="1862078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862078">
                  <a:extLst>
                    <a:ext uri="{9D8B030D-6E8A-4147-A177-3AD203B41FA5}">
                      <a16:colId xmlns:a16="http://schemas.microsoft.com/office/drawing/2014/main" val="1854887781"/>
                    </a:ext>
                  </a:extLst>
                </a:gridCol>
                <a:gridCol w="1225051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1857926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PSTC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latest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version</a:t>
                      </a:r>
                      <a:endParaRPr lang="de-DE" sz="1600" dirty="0"/>
                    </a:p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latest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version</a:t>
                      </a:r>
                      <a:endParaRPr lang="de-DE" sz="1600" dirty="0"/>
                    </a:p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ISO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latest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version</a:t>
                      </a:r>
                      <a:endParaRPr lang="de-DE" sz="1600"/>
                    </a:p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580867">
                <a:tc>
                  <a:txBody>
                    <a:bodyPr/>
                    <a:lstStyle/>
                    <a:p>
                      <a:r>
                        <a:rPr lang="de-DE" sz="1600" dirty="0"/>
                        <a:t>4013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86133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4014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6220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4015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43908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4019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12032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3187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4021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12034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107681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4022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12035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113128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4023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12036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775411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E961CD95-C351-4F5A-9AAD-11A8ADC68725}"/>
              </a:ext>
            </a:extLst>
          </p:cNvPr>
          <p:cNvSpPr txBox="1"/>
          <p:nvPr/>
        </p:nvSpPr>
        <p:spPr>
          <a:xfrm>
            <a:off x="311499" y="572756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Standards </a:t>
            </a:r>
            <a:r>
              <a:rPr lang="de-DE" dirty="0" err="1"/>
              <a:t>equivalent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Afera </a:t>
            </a:r>
            <a:r>
              <a:rPr lang="de-DE" dirty="0" err="1"/>
              <a:t>standards</a:t>
            </a:r>
            <a:r>
              <a:rPr lang="de-DE" dirty="0"/>
              <a:t>,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versions</a:t>
            </a:r>
            <a:r>
              <a:rPr lang="de-DE" dirty="0"/>
              <a:t> – </a:t>
            </a:r>
            <a:r>
              <a:rPr lang="de-DE" dirty="0" err="1"/>
              <a:t>no</a:t>
            </a:r>
            <a:r>
              <a:rPr lang="de-DE" dirty="0"/>
              <a:t> GTFs </a:t>
            </a:r>
          </a:p>
        </p:txBody>
      </p:sp>
    </p:spTree>
    <p:extLst>
      <p:ext uri="{BB962C8B-B14F-4D97-AF65-F5344CB8AC3E}">
        <p14:creationId xmlns:p14="http://schemas.microsoft.com/office/powerpoint/2010/main" val="1413057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300833"/>
              </p:ext>
            </p:extLst>
          </p:nvPr>
        </p:nvGraphicFramePr>
        <p:xfrm>
          <a:off x="157479" y="1320111"/>
          <a:ext cx="11414764" cy="33818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4473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886579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886579">
                  <a:extLst>
                    <a:ext uri="{9D8B030D-6E8A-4147-A177-3AD203B41FA5}">
                      <a16:colId xmlns:a16="http://schemas.microsoft.com/office/drawing/2014/main" val="1902908731"/>
                    </a:ext>
                  </a:extLst>
                </a:gridCol>
                <a:gridCol w="1862078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862078">
                  <a:extLst>
                    <a:ext uri="{9D8B030D-6E8A-4147-A177-3AD203B41FA5}">
                      <a16:colId xmlns:a16="http://schemas.microsoft.com/office/drawing/2014/main" val="1854887781"/>
                    </a:ext>
                  </a:extLst>
                </a:gridCol>
                <a:gridCol w="1225051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1857926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PSTC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ISO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580867">
                <a:tc>
                  <a:txBody>
                    <a:bodyPr/>
                    <a:lstStyle/>
                    <a:p>
                      <a:r>
                        <a:rPr lang="de-DE" sz="1600" dirty="0"/>
                        <a:t>4026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86133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4027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6220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4028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43908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4028 Supplement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31875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E961CD95-C351-4F5A-9AAD-11A8ADC68725}"/>
              </a:ext>
            </a:extLst>
          </p:cNvPr>
          <p:cNvSpPr txBox="1"/>
          <p:nvPr/>
        </p:nvSpPr>
        <p:spPr>
          <a:xfrm>
            <a:off x="311499" y="572756"/>
            <a:ext cx="639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Standards </a:t>
            </a:r>
            <a:r>
              <a:rPr lang="de-DE" dirty="0" err="1"/>
              <a:t>equivalent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Afera </a:t>
            </a:r>
            <a:r>
              <a:rPr lang="de-DE" dirty="0" err="1"/>
              <a:t>standards</a:t>
            </a:r>
            <a:r>
              <a:rPr lang="de-DE" dirty="0"/>
              <a:t>,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versions</a:t>
            </a:r>
            <a:r>
              <a:rPr lang="de-DE" dirty="0"/>
              <a:t> – </a:t>
            </a:r>
            <a:r>
              <a:rPr lang="de-DE" dirty="0" err="1"/>
              <a:t>no</a:t>
            </a:r>
            <a:r>
              <a:rPr lang="de-DE" dirty="0"/>
              <a:t> GTFs </a:t>
            </a:r>
          </a:p>
        </p:txBody>
      </p:sp>
    </p:spTree>
    <p:extLst>
      <p:ext uri="{BB962C8B-B14F-4D97-AF65-F5344CB8AC3E}">
        <p14:creationId xmlns:p14="http://schemas.microsoft.com/office/powerpoint/2010/main" val="330076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348819"/>
              </p:ext>
            </p:extLst>
          </p:nvPr>
        </p:nvGraphicFramePr>
        <p:xfrm>
          <a:off x="157479" y="243151"/>
          <a:ext cx="11874925" cy="47436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580867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FFFF00"/>
                          </a:highlight>
                        </a:rPr>
                        <a:t>5001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GTF 6004, PSTC 101 12/13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Mostly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identical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PSTC 101 12/13. Made </a:t>
                      </a:r>
                      <a:r>
                        <a:rPr lang="de-DE" sz="1600" dirty="0" err="1"/>
                        <a:t>few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changes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adoptions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PSTC 101. </a:t>
                      </a:r>
                      <a:r>
                        <a:rPr lang="de-DE" sz="1600" dirty="0" err="1"/>
                        <a:t>no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change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peculiarities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that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are</a:t>
                      </a:r>
                      <a:r>
                        <a:rPr lang="de-DE" sz="1600" dirty="0"/>
                        <a:t> in 101, also. </a:t>
                      </a:r>
                      <a:r>
                        <a:rPr lang="de-DE" sz="1600" dirty="0" err="1"/>
                        <a:t>Referenced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standards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differ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names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PSTC </a:t>
                      </a:r>
                      <a:r>
                        <a:rPr lang="de-DE" sz="1600" dirty="0" err="1"/>
                        <a:t>version</a:t>
                      </a:r>
                      <a:r>
                        <a:rPr lang="de-DE" sz="1600" dirty="0"/>
                        <a:t> 2022-04-11 </a:t>
                      </a:r>
                      <a:r>
                        <a:rPr lang="de-DE" sz="1600" dirty="0" err="1"/>
                        <a:t>Figures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must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checked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separately</a:t>
                      </a:r>
                      <a:r>
                        <a:rPr lang="de-DE" sz="1600" dirty="0"/>
                        <a:t> </a:t>
                      </a:r>
                    </a:p>
                    <a:p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conditioning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times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in PSTC and ISO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either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, rationale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behind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  <a:p>
                      <a:r>
                        <a:rPr lang="de-DE" sz="1600" dirty="0" err="1"/>
                        <a:t>Changes</a:t>
                      </a:r>
                      <a:endParaRPr lang="de-DE" sz="1600" dirty="0"/>
                    </a:p>
                    <a:p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Changed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title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statement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„1. </a:t>
                      </a:r>
                      <a:r>
                        <a:rPr lang="de-DE" sz="1600" dirty="0" err="1"/>
                        <a:t>Scope</a:t>
                      </a:r>
                      <a:r>
                        <a:rPr lang="de-DE" sz="1600" dirty="0"/>
                        <a:t>“,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PSTC 101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speed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1.1.1,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PSTC 101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full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titles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Ref</a:t>
                      </a:r>
                      <a:r>
                        <a:rPr lang="de-DE" sz="1600" dirty="0"/>
                        <a:t>. Doc. In 2.</a:t>
                      </a:r>
                    </a:p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Note 1 in 5.1, </a:t>
                      </a:r>
                      <a:r>
                        <a:rPr lang="de-DE" sz="1600" dirty="0" err="1"/>
                        <a:t>closer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PSTC 101</a:t>
                      </a:r>
                    </a:p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„</a:t>
                      </a:r>
                      <a:r>
                        <a:rPr lang="de-DE" sz="1600" dirty="0" err="1"/>
                        <a:t>mass</a:t>
                      </a:r>
                      <a:r>
                        <a:rPr lang="de-DE" sz="1600" dirty="0"/>
                        <a:t>“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„</a:t>
                      </a:r>
                      <a:r>
                        <a:rPr lang="de-DE" sz="1600" dirty="0" err="1"/>
                        <a:t>pressure</a:t>
                      </a:r>
                      <a:r>
                        <a:rPr lang="de-DE" sz="1600" dirty="0"/>
                        <a:t>“ in 5.4.7 – same in PSTC 101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7.2 </a:t>
                      </a:r>
                      <a:r>
                        <a:rPr lang="de-DE" sz="1600" dirty="0" err="1"/>
                        <a:t>no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tests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adopted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PSTC 101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2022-05-05</a:t>
                      </a:r>
                    </a:p>
                    <a:p>
                      <a:endParaRPr lang="de-DE" sz="1600" dirty="0"/>
                    </a:p>
                    <a:p>
                      <a:endParaRPr lang="de-DE" sz="1600" dirty="0"/>
                    </a:p>
                    <a:p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86133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Drawings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necessary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understand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text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order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figures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may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need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another</a:t>
                      </a:r>
                      <a:r>
                        <a:rPr lang="de-DE" sz="1600" dirty="0"/>
                        <a:t>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62205"/>
                  </a:ext>
                </a:extLst>
              </a:tr>
            </a:tbl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85512A9A-2199-A16C-2171-1146363D2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449346"/>
              </p:ext>
            </p:extLst>
          </p:nvPr>
        </p:nvGraphicFramePr>
        <p:xfrm>
          <a:off x="10843846" y="538846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92360" progId="Word.Document.12">
                  <p:embed/>
                </p:oleObj>
              </mc:Choice>
              <mc:Fallback>
                <p:oleObj name="Document" showAsIcon="1" r:id="rId2" imgW="914400" imgH="792360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85512A9A-2199-A16C-2171-1146363D2F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43846" y="538846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29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271764"/>
              </p:ext>
            </p:extLst>
          </p:nvPr>
        </p:nvGraphicFramePr>
        <p:xfrm>
          <a:off x="157479" y="243151"/>
          <a:ext cx="11874925" cy="52313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FFFF00"/>
                          </a:highlight>
                        </a:rPr>
                        <a:t>5004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GTF 6005 = PSTC 131 =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Breaking </a:t>
                      </a:r>
                      <a:r>
                        <a:rPr lang="de-DE" sz="1600" dirty="0" err="1"/>
                        <a:t>Strength</a:t>
                      </a:r>
                      <a:r>
                        <a:rPr lang="de-DE" sz="1600" dirty="0"/>
                        <a:t> and Elongation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Adhesive</a:t>
                      </a:r>
                      <a:r>
                        <a:rPr lang="de-DE" sz="1600" dirty="0"/>
                        <a:t> Tapes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Contents and </a:t>
                      </a:r>
                      <a:r>
                        <a:rPr lang="de-DE" sz="1600" dirty="0" err="1"/>
                        <a:t>language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almost</a:t>
                      </a:r>
                      <a:r>
                        <a:rPr lang="de-DE" sz="1600" dirty="0"/>
                        <a:t> 100 % in </a:t>
                      </a:r>
                      <a:r>
                        <a:rPr lang="de-DE" sz="1600" dirty="0" err="1"/>
                        <a:t>line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PSTC 131, </a:t>
                      </a:r>
                      <a:r>
                        <a:rPr lang="de-DE" sz="1600" dirty="0" err="1"/>
                        <a:t>except</a:t>
                      </a:r>
                      <a:r>
                        <a:rPr lang="de-DE" sz="1600" dirty="0"/>
                        <a:t> title. Figure 1 </a:t>
                      </a:r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, Zwick, </a:t>
                      </a:r>
                      <a:r>
                        <a:rPr lang="de-DE" sz="1600" dirty="0" err="1"/>
                        <a:t>right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picture</a:t>
                      </a:r>
                      <a:r>
                        <a:rPr lang="de-DE" sz="1600" dirty="0"/>
                        <a:t>? Speed in 5004 </a:t>
                      </a:r>
                      <a:r>
                        <a:rPr lang="de-DE" sz="1600" dirty="0" err="1"/>
                        <a:t>wrong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corrected</a:t>
                      </a:r>
                      <a:r>
                        <a:rPr lang="de-DE" sz="1600" dirty="0"/>
                        <a:t>. Not </a:t>
                      </a:r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: </a:t>
                      </a:r>
                      <a:r>
                        <a:rPr lang="de-DE" sz="1600" dirty="0" err="1"/>
                        <a:t>odd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terms</a:t>
                      </a:r>
                      <a:r>
                        <a:rPr lang="de-DE" sz="1600" dirty="0"/>
                        <a:t>, e.g.  „relative </a:t>
                      </a:r>
                      <a:r>
                        <a:rPr lang="de-DE" sz="1600" dirty="0" err="1"/>
                        <a:t>strength</a:t>
                      </a:r>
                      <a:r>
                        <a:rPr lang="de-DE" sz="1600" dirty="0"/>
                        <a:t>“ in 4.2 The </a:t>
                      </a:r>
                      <a:r>
                        <a:rPr lang="de-DE" sz="1600" dirty="0" err="1"/>
                        <a:t>whole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text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must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checked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against</a:t>
                      </a:r>
                      <a:r>
                        <a:rPr lang="de-DE" sz="1600" dirty="0"/>
                        <a:t> real </a:t>
                      </a:r>
                      <a:r>
                        <a:rPr lang="de-DE" sz="1600" dirty="0" err="1"/>
                        <a:t>life</a:t>
                      </a:r>
                      <a:r>
                        <a:rPr lang="de-DE" sz="1600" dirty="0"/>
                        <a:t>! 2022-03-20 </a:t>
                      </a:r>
                    </a:p>
                    <a:p>
                      <a:r>
                        <a:rPr lang="de-DE" sz="1600" dirty="0" err="1"/>
                        <a:t>Conditioning</a:t>
                      </a:r>
                      <a:r>
                        <a:rPr lang="de-DE" sz="1600" dirty="0"/>
                        <a:t> time </a:t>
                      </a:r>
                      <a:r>
                        <a:rPr lang="de-DE" sz="1600" dirty="0" err="1"/>
                        <a:t>taken</a:t>
                      </a:r>
                      <a:r>
                        <a:rPr lang="de-DE" sz="1600" dirty="0"/>
                        <a:t> out </a:t>
                      </a:r>
                      <a:r>
                        <a:rPr lang="de-DE" sz="1600" dirty="0" err="1"/>
                        <a:t>again</a:t>
                      </a:r>
                      <a:r>
                        <a:rPr lang="de-DE" sz="1600" dirty="0"/>
                        <a:t>, not in Appendix A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PSTC </a:t>
                      </a:r>
                      <a:r>
                        <a:rPr lang="de-DE" sz="1600" dirty="0" err="1"/>
                        <a:t>manual</a:t>
                      </a:r>
                      <a:r>
                        <a:rPr lang="de-DE" sz="1600" dirty="0"/>
                        <a:t>. </a:t>
                      </a:r>
                    </a:p>
                    <a:p>
                      <a:r>
                        <a:rPr lang="de-DE" sz="1600" dirty="0" err="1"/>
                        <a:t>Changes</a:t>
                      </a:r>
                      <a:r>
                        <a:rPr lang="de-DE" sz="1600" dirty="0"/>
                        <a:t>:</a:t>
                      </a:r>
                    </a:p>
                    <a:p>
                      <a:r>
                        <a:rPr lang="de-DE" sz="1600" dirty="0" err="1"/>
                        <a:t>corrected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names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reference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documents</a:t>
                      </a:r>
                      <a:r>
                        <a:rPr lang="de-DE" sz="1600" dirty="0"/>
                        <a:t> (</a:t>
                      </a:r>
                      <a:r>
                        <a:rPr lang="de-DE" sz="1600" dirty="0" err="1"/>
                        <a:t>clause</a:t>
                      </a:r>
                      <a:r>
                        <a:rPr lang="de-DE" sz="1600" dirty="0"/>
                        <a:t> 2)</a:t>
                      </a:r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„</a:t>
                      </a:r>
                      <a:r>
                        <a:rPr lang="de-DE" sz="1600" dirty="0" err="1"/>
                        <a:t>or</a:t>
                      </a:r>
                      <a:r>
                        <a:rPr lang="de-DE" sz="1600" dirty="0"/>
                        <a:t>“ in Note 3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make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text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understandable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Removed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phrase</a:t>
                      </a:r>
                      <a:r>
                        <a:rPr lang="de-DE" sz="1600" dirty="0"/>
                        <a:t> „</a:t>
                      </a:r>
                      <a:r>
                        <a:rPr lang="de-DE" sz="1600" dirty="0" err="1"/>
                        <a:t>it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common</a:t>
                      </a:r>
                      <a:r>
                        <a:rPr lang="de-DE" sz="1600" dirty="0"/>
                        <a:t>“ in 6.2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Corrected</a:t>
                      </a:r>
                      <a:r>
                        <a:rPr lang="de-DE" sz="1600" dirty="0"/>
                        <a:t> rate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extension</a:t>
                      </a:r>
                      <a:r>
                        <a:rPr lang="de-DE" sz="1600" dirty="0"/>
                        <a:t> in 10.1.2 (</a:t>
                      </a:r>
                      <a:r>
                        <a:rPr lang="de-DE" sz="1600" dirty="0" err="1"/>
                        <a:t>critical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mistake</a:t>
                      </a:r>
                      <a:r>
                        <a:rPr lang="de-DE" sz="16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11.2.2., </a:t>
                      </a:r>
                      <a:r>
                        <a:rPr lang="de-DE" sz="1600" dirty="0" err="1"/>
                        <a:t>text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PSTC131. 2022-04-19. </a:t>
                      </a:r>
                    </a:p>
                    <a:p>
                      <a:r>
                        <a:rPr lang="de-DE" sz="1600" dirty="0" err="1"/>
                        <a:t>Removed</a:t>
                      </a:r>
                      <a:r>
                        <a:rPr lang="de-DE" sz="1600" dirty="0"/>
                        <a:t> „</a:t>
                      </a:r>
                      <a:r>
                        <a:rPr lang="de-DE" sz="1600" dirty="0" err="1"/>
                        <a:t>significant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places</a:t>
                      </a:r>
                      <a:r>
                        <a:rPr lang="de-DE" sz="1600" dirty="0"/>
                        <a:t>“ in 12.1.4 and 12.2</a:t>
                      </a:r>
                    </a:p>
                    <a:p>
                      <a:r>
                        <a:rPr lang="de-DE" sz="1600" dirty="0" err="1"/>
                        <a:t>Few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formalities</a:t>
                      </a:r>
                      <a:r>
                        <a:rPr lang="de-DE" sz="1600" dirty="0"/>
                        <a:t>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2022-04-28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2022-04-29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43908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Not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sure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whether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Fig 2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showing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what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meant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by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text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mention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Source: Zwick ok?),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be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clarified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in 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31875"/>
                  </a:ext>
                </a:extLst>
              </a:tr>
            </a:tbl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A41D047D-3265-7EA2-8EAB-DF51EC4F6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32190"/>
              </p:ext>
            </p:extLst>
          </p:nvPr>
        </p:nvGraphicFramePr>
        <p:xfrm>
          <a:off x="10785231" y="582268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92360" progId="Word.Document.12">
                  <p:embed/>
                </p:oleObj>
              </mc:Choice>
              <mc:Fallback>
                <p:oleObj name="Document" showAsIcon="1" r:id="rId2" imgW="914400" imgH="792360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A41D047D-3265-7EA2-8EAB-DF51EC4F6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85231" y="582268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19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379401"/>
              </p:ext>
            </p:extLst>
          </p:nvPr>
        </p:nvGraphicFramePr>
        <p:xfrm>
          <a:off x="157479" y="243151"/>
          <a:ext cx="11874925" cy="60430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580867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FFFF00"/>
                          </a:highlight>
                        </a:rPr>
                        <a:t>5012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GTF 6006, PSTC 107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Static Shear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Text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mostly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identical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PSTC 107. This </a:t>
                      </a:r>
                      <a:r>
                        <a:rPr lang="de-DE" sz="1600" dirty="0" err="1"/>
                        <a:t>includes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critical</a:t>
                      </a:r>
                      <a:r>
                        <a:rPr lang="de-DE" sz="1600" dirty="0"/>
                        <a:t>  </a:t>
                      </a:r>
                      <a:r>
                        <a:rPr lang="de-DE" sz="1600" dirty="0" err="1"/>
                        <a:t>mistake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that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both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versions</a:t>
                      </a:r>
                      <a:r>
                        <a:rPr lang="de-DE" sz="1600" dirty="0"/>
                        <a:t>: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assigment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test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masses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procedure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variants</a:t>
                      </a:r>
                      <a:r>
                        <a:rPr lang="de-DE" sz="1600" dirty="0"/>
                        <a:t> in 5.5.4. </a:t>
                      </a:r>
                      <a:r>
                        <a:rPr lang="de-DE" sz="1600" dirty="0" err="1"/>
                        <a:t>corrected</a:t>
                      </a:r>
                      <a:endParaRPr lang="de-DE" sz="1600" dirty="0"/>
                    </a:p>
                    <a:p>
                      <a:r>
                        <a:rPr lang="de-DE" sz="1600" dirty="0"/>
                        <a:t>Statements </a:t>
                      </a:r>
                      <a:r>
                        <a:rPr lang="de-DE" sz="1600" dirty="0" err="1"/>
                        <a:t>that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seem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peculiar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difficult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understand</a:t>
                      </a:r>
                      <a:r>
                        <a:rPr lang="de-DE" sz="1600" dirty="0"/>
                        <a:t>, e. g. 12.1.8 - not </a:t>
                      </a:r>
                      <a:r>
                        <a:rPr lang="de-DE" sz="1600" dirty="0" err="1"/>
                        <a:t>corrected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Changes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corrected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full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titles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Reference </a:t>
                      </a:r>
                      <a:r>
                        <a:rPr lang="de-DE" sz="1600" dirty="0" err="1"/>
                        <a:t>documents</a:t>
                      </a:r>
                      <a:r>
                        <a:rPr lang="de-DE" sz="1600" dirty="0"/>
                        <a:t> in 2.</a:t>
                      </a:r>
                    </a:p>
                    <a:p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some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wording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clause</a:t>
                      </a:r>
                      <a:r>
                        <a:rPr lang="de-DE" sz="1600" dirty="0"/>
                        <a:t> 3.</a:t>
                      </a:r>
                    </a:p>
                    <a:p>
                      <a:r>
                        <a:rPr lang="de-DE" sz="1600" dirty="0" err="1"/>
                        <a:t>Adopted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phrase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PSTC107 in 4.3.2</a:t>
                      </a:r>
                    </a:p>
                    <a:p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Corrected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panel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size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in </a:t>
                      </a:r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5.3.1,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adaptation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values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in PSTC 107</a:t>
                      </a:r>
                    </a:p>
                    <a:p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Corrected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assignemt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variants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test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masses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in 5.5.4.1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critical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mistake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–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be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rechecked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as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this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mistake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in PSTC 107,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too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Changed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few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words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in 9.</a:t>
                      </a:r>
                    </a:p>
                    <a:p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Added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panel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drying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time in 10.2.1,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adopted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PSTC 107</a:t>
                      </a:r>
                    </a:p>
                    <a:p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10.2.3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procedure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roll down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needs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be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clarified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, different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from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PSTC 107  </a:t>
                      </a:r>
                    </a:p>
                    <a:p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Remove „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five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“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as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specimen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in 11.1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as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this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in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contrast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7.1   </a:t>
                      </a:r>
                    </a:p>
                    <a:p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Few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words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in 12.1.3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2022-05-06</a:t>
                      </a:r>
                    </a:p>
                    <a:p>
                      <a:endParaRPr lang="de-DE" sz="1600" dirty="0"/>
                    </a:p>
                    <a:p>
                      <a:endParaRPr lang="de-DE" sz="1600" dirty="0"/>
                    </a:p>
                    <a:p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2022-05-18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86133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 and 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Needs separate </a:t>
                      </a:r>
                      <a:r>
                        <a:rPr lang="de-DE" sz="1600" b="1" dirty="0" err="1">
                          <a:solidFill>
                            <a:srgbClr val="FF0000"/>
                          </a:solidFill>
                        </a:rPr>
                        <a:t>revision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62205"/>
                  </a:ext>
                </a:extLst>
              </a:tr>
            </a:tbl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7EA73E69-6556-C01A-9627-DC38DA7F9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911352"/>
              </p:ext>
            </p:extLst>
          </p:nvPr>
        </p:nvGraphicFramePr>
        <p:xfrm>
          <a:off x="10937630" y="589015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92360" progId="Word.Document.12">
                  <p:embed/>
                </p:oleObj>
              </mc:Choice>
              <mc:Fallback>
                <p:oleObj name="Document" showAsIcon="1" r:id="rId2" imgW="914400" imgH="792360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7EA73E69-6556-C01A-9627-DC38DA7F9F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937630" y="589015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550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35933"/>
              </p:ext>
            </p:extLst>
          </p:nvPr>
        </p:nvGraphicFramePr>
        <p:xfrm>
          <a:off x="157479" y="243151"/>
          <a:ext cx="11874925" cy="59821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00FF00"/>
                          </a:highlight>
                        </a:rPr>
                        <a:t>5013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GTF 6001 PSTC 17 12/13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Text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mostly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identical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PSTC 17, </a:t>
                      </a:r>
                      <a:r>
                        <a:rPr lang="de-DE" sz="1600" dirty="0" err="1"/>
                        <a:t>very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changes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made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adoptions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PSTC17. </a:t>
                      </a:r>
                    </a:p>
                    <a:p>
                      <a:r>
                        <a:rPr lang="de-DE" sz="1600" dirty="0" err="1"/>
                        <a:t>Changes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corrected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full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titles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Reference </a:t>
                      </a:r>
                      <a:r>
                        <a:rPr lang="de-DE" sz="1600" dirty="0" err="1"/>
                        <a:t>documents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clause</a:t>
                      </a:r>
                      <a:r>
                        <a:rPr lang="de-DE" sz="1600" dirty="0"/>
                        <a:t> 2.</a:t>
                      </a:r>
                    </a:p>
                    <a:p>
                      <a:r>
                        <a:rPr lang="de-DE" sz="1600" dirty="0" err="1"/>
                        <a:t>Adopted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statement</a:t>
                      </a:r>
                      <a:r>
                        <a:rPr lang="de-DE" sz="1600" dirty="0"/>
                        <a:t> on </a:t>
                      </a:r>
                      <a:r>
                        <a:rPr lang="de-DE" sz="1600" dirty="0" err="1"/>
                        <a:t>quality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panels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PSTC 17 in 5.3.1</a:t>
                      </a:r>
                    </a:p>
                    <a:p>
                      <a:r>
                        <a:rPr lang="de-DE" sz="1600" dirty="0" err="1"/>
                        <a:t>Few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formalities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clauses</a:t>
                      </a:r>
                      <a:r>
                        <a:rPr lang="de-DE" sz="1600" dirty="0"/>
                        <a:t> 6 -12</a:t>
                      </a:r>
                    </a:p>
                    <a:p>
                      <a:r>
                        <a:rPr lang="de-DE" sz="1600" dirty="0"/>
                        <a:t> Note: 12.6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different in </a:t>
                      </a:r>
                      <a:r>
                        <a:rPr lang="de-DE" sz="1600" dirty="0" err="1"/>
                        <a:t>content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PSTC 17, not </a:t>
                      </a:r>
                      <a:r>
                        <a:rPr lang="de-DE" sz="1600" dirty="0" err="1"/>
                        <a:t>changed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2022-05-06</a:t>
                      </a:r>
                    </a:p>
                    <a:p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2022-05-18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43908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Figures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must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checked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separately</a:t>
                      </a:r>
                      <a:r>
                        <a:rPr lang="de-DE" sz="1600" dirty="0"/>
                        <a:t> 2022-4-11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31875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00FF00"/>
                          </a:highlight>
                        </a:rPr>
                        <a:t>5006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GTF 6002 = PSTC 133 = EN1942:2003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Thickness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Adhesive</a:t>
                      </a:r>
                      <a:r>
                        <a:rPr lang="de-DE" sz="1600" dirty="0"/>
                        <a:t> Tapes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Contents </a:t>
                      </a:r>
                      <a:r>
                        <a:rPr lang="de-DE" sz="1600" dirty="0" err="1"/>
                        <a:t>almost</a:t>
                      </a:r>
                      <a:r>
                        <a:rPr lang="de-DE" sz="1600" dirty="0"/>
                        <a:t> 100 % in </a:t>
                      </a:r>
                      <a:r>
                        <a:rPr lang="de-DE" sz="1600" dirty="0" err="1"/>
                        <a:t>line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PSTC 133, </a:t>
                      </a:r>
                      <a:r>
                        <a:rPr lang="de-DE" sz="1600" dirty="0" err="1"/>
                        <a:t>language</a:t>
                      </a:r>
                      <a:r>
                        <a:rPr lang="de-DE" sz="1600" dirty="0"/>
                        <a:t> also. </a:t>
                      </a:r>
                      <a:r>
                        <a:rPr lang="de-DE" sz="1600" dirty="0" err="1"/>
                        <a:t>Results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Clause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missing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both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versions</a:t>
                      </a:r>
                      <a:r>
                        <a:rPr lang="de-DE" sz="1600" dirty="0"/>
                        <a:t>. </a:t>
                      </a:r>
                    </a:p>
                    <a:p>
                      <a:r>
                        <a:rPr lang="de-DE" sz="1600" dirty="0" err="1"/>
                        <a:t>Changes</a:t>
                      </a:r>
                      <a:r>
                        <a:rPr lang="de-DE" sz="1600" dirty="0"/>
                        <a:t>: </a:t>
                      </a:r>
                    </a:p>
                    <a:p>
                      <a:r>
                        <a:rPr lang="de-DE" sz="1600" dirty="0" err="1"/>
                        <a:t>Few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differences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language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adopted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phrases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PSTC 133</a:t>
                      </a:r>
                    </a:p>
                    <a:p>
                      <a:r>
                        <a:rPr lang="de-DE" sz="1600" dirty="0" err="1"/>
                        <a:t>Formalities</a:t>
                      </a:r>
                      <a:r>
                        <a:rPr lang="de-DE" sz="1600" dirty="0"/>
                        <a:t> in  2., </a:t>
                      </a:r>
                      <a:r>
                        <a:rPr lang="de-DE" sz="1600" dirty="0" err="1"/>
                        <a:t>corrected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titles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ASTM </a:t>
                      </a:r>
                      <a:r>
                        <a:rPr lang="de-DE" sz="1600" dirty="0" err="1"/>
                        <a:t>standards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No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changes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contents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2022-04-25</a:t>
                      </a:r>
                    </a:p>
                    <a:p>
                      <a:endParaRPr lang="de-DE" sz="1600" dirty="0"/>
                    </a:p>
                    <a:p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2022-04-25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107681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Picture in 5006 </a:t>
                      </a:r>
                      <a:r>
                        <a:rPr lang="de-DE" sz="1600" dirty="0" err="1"/>
                        <a:t>must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changed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gauge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foot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must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smaller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than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width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tape. 2022-03-14. </a:t>
                      </a:r>
                    </a:p>
                    <a:p>
                      <a:r>
                        <a:rPr lang="de-DE" sz="1600" dirty="0"/>
                        <a:t>Picture </a:t>
                      </a:r>
                      <a:r>
                        <a:rPr lang="de-DE" sz="1600" dirty="0" err="1"/>
                        <a:t>exchanged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one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tesa 2022-03-16</a:t>
                      </a:r>
                    </a:p>
                    <a:p>
                      <a:r>
                        <a:rPr lang="de-DE" sz="1600" dirty="0"/>
                        <a:t>= The </a:t>
                      </a:r>
                      <a:r>
                        <a:rPr lang="de-DE" sz="1600" dirty="0" err="1"/>
                        <a:t>major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change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method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11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9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195575"/>
              </p:ext>
            </p:extLst>
          </p:nvPr>
        </p:nvGraphicFramePr>
        <p:xfrm>
          <a:off x="157479" y="243151"/>
          <a:ext cx="11874925" cy="33608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580867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00FF00"/>
                          </a:highlight>
                        </a:rPr>
                        <a:t>GTF 6003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Guidelines on Width and </a:t>
                      </a:r>
                      <a:r>
                        <a:rPr lang="de-DE" sz="1600" dirty="0" err="1"/>
                        <a:t>Length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Text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identical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PSTC 71, </a:t>
                      </a:r>
                    </a:p>
                    <a:p>
                      <a:r>
                        <a:rPr lang="de-DE" sz="1600" dirty="0" err="1"/>
                        <a:t>Changes</a:t>
                      </a:r>
                      <a:r>
                        <a:rPr lang="de-DE" sz="1600" dirty="0"/>
                        <a:t>:</a:t>
                      </a:r>
                    </a:p>
                    <a:p>
                      <a:r>
                        <a:rPr lang="de-DE" sz="1600" dirty="0" err="1"/>
                        <a:t>corrected</a:t>
                      </a:r>
                      <a:r>
                        <a:rPr lang="de-DE" sz="1600" dirty="0"/>
                        <a:t> 5.3.1 and 5.3.2 </a:t>
                      </a:r>
                      <a:r>
                        <a:rPr lang="de-DE" sz="1600" dirty="0" err="1"/>
                        <a:t>which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are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wrong</a:t>
                      </a:r>
                      <a:r>
                        <a:rPr lang="de-DE" sz="1600" dirty="0"/>
                        <a:t> in PSTC 71 </a:t>
                      </a:r>
                      <a:r>
                        <a:rPr lang="de-DE" sz="1600" dirty="0" err="1"/>
                        <a:t>as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well</a:t>
                      </a:r>
                      <a:r>
                        <a:rPr lang="de-DE" sz="1600" dirty="0"/>
                        <a:t>. 2022-04-11</a:t>
                      </a:r>
                    </a:p>
                    <a:p>
                      <a:r>
                        <a:rPr lang="de-DE" sz="1600" dirty="0" err="1"/>
                        <a:t>Corrected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names</a:t>
                      </a:r>
                      <a:r>
                        <a:rPr lang="de-DE" sz="1600" dirty="0"/>
                        <a:t> in „9. Reference </a:t>
                      </a:r>
                      <a:r>
                        <a:rPr lang="de-DE" sz="1600" dirty="0" err="1"/>
                        <a:t>Documents</a:t>
                      </a:r>
                      <a:r>
                        <a:rPr lang="de-DE" sz="1600" dirty="0"/>
                        <a:t>“</a:t>
                      </a:r>
                    </a:p>
                    <a:p>
                      <a:endParaRPr lang="de-DE" sz="1600" dirty="0"/>
                    </a:p>
                    <a:p>
                      <a:r>
                        <a:rPr lang="de-DE" sz="1600" dirty="0" err="1"/>
                        <a:t>Remark</a:t>
                      </a:r>
                      <a:r>
                        <a:rPr lang="de-DE" sz="1600" dirty="0"/>
                        <a:t>: </a:t>
                      </a:r>
                      <a:r>
                        <a:rPr lang="de-DE" sz="1600" dirty="0" err="1"/>
                        <a:t>Why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reference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Afera in „10. Comments“? </a:t>
                      </a:r>
                      <a:r>
                        <a:rPr lang="de-DE" sz="1600" dirty="0" err="1"/>
                        <a:t>Should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2022-04-28</a:t>
                      </a:r>
                    </a:p>
                    <a:p>
                      <a:endParaRPr lang="de-DE" sz="1600" dirty="0"/>
                    </a:p>
                    <a:p>
                      <a:endParaRPr lang="de-DE" sz="1600" dirty="0"/>
                    </a:p>
                    <a:p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2022-04-29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86133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Not relevant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6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94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923420"/>
              </p:ext>
            </p:extLst>
          </p:nvPr>
        </p:nvGraphicFramePr>
        <p:xfrm>
          <a:off x="157479" y="243151"/>
          <a:ext cx="11874925" cy="42559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FFFF00"/>
                          </a:highlight>
                        </a:rPr>
                        <a:t>5014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GTF 6007, PSTC  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Loop 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Text </a:t>
                      </a:r>
                      <a:r>
                        <a:rPr lang="de-DE" sz="1600" dirty="0" err="1"/>
                        <a:t>appr</a:t>
                      </a:r>
                      <a:r>
                        <a:rPr lang="de-DE" sz="1600" dirty="0"/>
                        <a:t>. 80% </a:t>
                      </a:r>
                      <a:r>
                        <a:rPr lang="de-DE" sz="1600" dirty="0" err="1"/>
                        <a:t>identical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PSTC 16. </a:t>
                      </a:r>
                      <a:r>
                        <a:rPr lang="de-DE" sz="1600" dirty="0" err="1"/>
                        <a:t>differences</a:t>
                      </a:r>
                      <a:r>
                        <a:rPr lang="de-DE" sz="1600" dirty="0"/>
                        <a:t>: PSTC </a:t>
                      </a:r>
                      <a:r>
                        <a:rPr lang="de-DE" sz="1600" dirty="0" err="1"/>
                        <a:t>has</a:t>
                      </a:r>
                      <a:r>
                        <a:rPr lang="de-DE" sz="1600" dirty="0"/>
                        <a:t> 2 </a:t>
                      </a:r>
                      <a:r>
                        <a:rPr lang="de-DE" sz="1600" dirty="0" err="1"/>
                        <a:t>methods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described</a:t>
                      </a:r>
                      <a:r>
                        <a:rPr lang="de-DE" sz="1600" dirty="0"/>
                        <a:t>, Afera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more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specific</a:t>
                      </a:r>
                      <a:r>
                        <a:rPr lang="de-DE" sz="1600" dirty="0"/>
                        <a:t> on </a:t>
                      </a:r>
                      <a:r>
                        <a:rPr lang="de-DE" sz="1600" dirty="0" err="1"/>
                        <a:t>determination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results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only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very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few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changes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made</a:t>
                      </a:r>
                      <a:r>
                        <a:rPr lang="de-DE" sz="1600" dirty="0"/>
                        <a:t> so </a:t>
                      </a:r>
                      <a:r>
                        <a:rPr lang="de-DE" sz="1600" dirty="0" err="1"/>
                        <a:t>far</a:t>
                      </a:r>
                      <a:r>
                        <a:rPr lang="de-DE" sz="1600" dirty="0"/>
                        <a:t>. 2022-04-11 </a:t>
                      </a:r>
                      <a:r>
                        <a:rPr lang="de-DE" sz="1600" dirty="0" err="1"/>
                        <a:t>Figures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must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checked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separately</a:t>
                      </a:r>
                      <a:r>
                        <a:rPr lang="de-DE" sz="1600" dirty="0"/>
                        <a:t>.  </a:t>
                      </a:r>
                    </a:p>
                    <a:p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Missing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Clause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2 Reference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documents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, not in PSTC 16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either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Should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we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add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it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or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better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let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method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as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close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to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current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GTF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as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possible?</a:t>
                      </a:r>
                    </a:p>
                    <a:p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Changes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Added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Peel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test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method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in 4.3</a:t>
                      </a:r>
                    </a:p>
                    <a:p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Added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conditioning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time in 7.1 (same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as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in PSTC)</a:t>
                      </a:r>
                    </a:p>
                    <a:p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Few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formalities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(e. g. N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instead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Newtons)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2022-05-04</a:t>
                      </a:r>
                    </a:p>
                    <a:p>
                      <a:endParaRPr lang="de-DE" sz="1600" dirty="0"/>
                    </a:p>
                    <a:p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2022-05-18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43908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drawings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pictures</a:t>
                      </a:r>
                      <a:endParaRPr lang="de-DE" sz="1600" dirty="0"/>
                    </a:p>
                    <a:p>
                      <a:r>
                        <a:rPr lang="de-DE" sz="1600" dirty="0"/>
                        <a:t>Pictures </a:t>
                      </a:r>
                      <a:r>
                        <a:rPr lang="de-DE" sz="1600" dirty="0" err="1"/>
                        <a:t>necessary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understand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text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seem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very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instructive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rechecked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separately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31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06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8AE9165-B088-48EB-A0D6-11E2D21B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87498"/>
              </p:ext>
            </p:extLst>
          </p:nvPr>
        </p:nvGraphicFramePr>
        <p:xfrm>
          <a:off x="157479" y="243151"/>
          <a:ext cx="11874925" cy="44998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467">
                  <a:extLst>
                    <a:ext uri="{9D8B030D-6E8A-4147-A177-3AD203B41FA5}">
                      <a16:colId xmlns:a16="http://schemas.microsoft.com/office/drawing/2014/main" val="3854730725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63112851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52876630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576861920"/>
                    </a:ext>
                  </a:extLst>
                </a:gridCol>
                <a:gridCol w="5586884">
                  <a:extLst>
                    <a:ext uri="{9D8B030D-6E8A-4147-A177-3AD203B41FA5}">
                      <a16:colId xmlns:a16="http://schemas.microsoft.com/office/drawing/2014/main" val="3847663903"/>
                    </a:ext>
                  </a:extLst>
                </a:gridCol>
                <a:gridCol w="1523944">
                  <a:extLst>
                    <a:ext uri="{9D8B030D-6E8A-4147-A177-3AD203B41FA5}">
                      <a16:colId xmlns:a16="http://schemas.microsoft.com/office/drawing/2014/main" val="610787937"/>
                    </a:ext>
                  </a:extLst>
                </a:gridCol>
              </a:tblGrid>
              <a:tr h="659342">
                <a:tc>
                  <a:txBody>
                    <a:bodyPr/>
                    <a:lstStyle/>
                    <a:p>
                      <a:r>
                        <a:rPr lang="de-DE" sz="1600" dirty="0"/>
                        <a:t>Afera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DIN/EN/ISO/PSTC ….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Category</a:t>
                      </a:r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Comments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72794"/>
                  </a:ext>
                </a:extLst>
              </a:tr>
              <a:tr h="580867">
                <a:tc>
                  <a:txBody>
                    <a:bodyPr/>
                    <a:lstStyle/>
                    <a:p>
                      <a:r>
                        <a:rPr lang="de-DE" sz="1600" dirty="0">
                          <a:highlight>
                            <a:srgbClr val="00FF00"/>
                          </a:highlight>
                        </a:rPr>
                        <a:t>4003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 12024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Resistance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High </a:t>
                      </a:r>
                      <a:r>
                        <a:rPr lang="de-DE" sz="1600" dirty="0" err="1"/>
                        <a:t>Temperature</a:t>
                      </a:r>
                      <a:r>
                        <a:rPr lang="de-DE" sz="1600" dirty="0"/>
                        <a:t> and </a:t>
                      </a:r>
                      <a:r>
                        <a:rPr lang="de-DE" sz="1600" dirty="0" err="1"/>
                        <a:t>Humidity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The </a:t>
                      </a:r>
                      <a:r>
                        <a:rPr lang="de-DE" sz="1600" dirty="0" err="1"/>
                        <a:t>contents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are</a:t>
                      </a:r>
                      <a:r>
                        <a:rPr lang="de-DE" sz="1600" dirty="0"/>
                        <a:t> 100% in </a:t>
                      </a:r>
                      <a:r>
                        <a:rPr lang="de-DE" sz="1600" dirty="0" err="1"/>
                        <a:t>line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EN 12024,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description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seems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odd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description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desiccator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means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climate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definition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climate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chamber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option</a:t>
                      </a:r>
                      <a:r>
                        <a:rPr lang="de-DE" sz="1600" dirty="0"/>
                        <a:t>. </a:t>
                      </a:r>
                      <a:r>
                        <a:rPr lang="de-DE" sz="1600" dirty="0" err="1"/>
                        <a:t>Why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had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author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removed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that</a:t>
                      </a:r>
                      <a:r>
                        <a:rPr lang="de-DE" sz="1600" dirty="0"/>
                        <a:t>? </a:t>
                      </a:r>
                      <a:r>
                        <a:rPr lang="de-DE" sz="1600" dirty="0" err="1"/>
                        <a:t>It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in EN 12024!!  2022-02-24</a:t>
                      </a:r>
                    </a:p>
                    <a:p>
                      <a:r>
                        <a:rPr lang="de-DE" sz="1600" dirty="0" err="1"/>
                        <a:t>Changes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Added</a:t>
                      </a:r>
                      <a:r>
                        <a:rPr lang="de-DE" sz="1600" dirty="0"/>
                        <a:t> 3.4 </a:t>
                      </a:r>
                      <a:r>
                        <a:rPr lang="de-DE" sz="1600" dirty="0" err="1"/>
                        <a:t>climate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chamber</a:t>
                      </a:r>
                      <a:r>
                        <a:rPr lang="de-DE" sz="1600" dirty="0"/>
                        <a:t>“</a:t>
                      </a:r>
                    </a:p>
                    <a:p>
                      <a:r>
                        <a:rPr lang="de-DE" sz="1600" dirty="0" err="1"/>
                        <a:t>Moved</a:t>
                      </a:r>
                      <a:r>
                        <a:rPr lang="de-DE" sz="1600" dirty="0"/>
                        <a:t> 6.4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7.1,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clarity</a:t>
                      </a:r>
                      <a:endParaRPr lang="de-DE" sz="1600" dirty="0"/>
                    </a:p>
                    <a:p>
                      <a:r>
                        <a:rPr lang="de-DE" sz="1600" dirty="0" err="1"/>
                        <a:t>Removed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some</a:t>
                      </a:r>
                      <a:r>
                        <a:rPr lang="de-DE" sz="1600" dirty="0"/>
                        <a:t> redundant </a:t>
                      </a:r>
                      <a:r>
                        <a:rPr lang="de-DE" sz="1600" dirty="0" err="1"/>
                        <a:t>phrases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clause</a:t>
                      </a:r>
                      <a:r>
                        <a:rPr lang="de-DE" sz="1600" dirty="0"/>
                        <a:t> 7</a:t>
                      </a:r>
                    </a:p>
                    <a:p>
                      <a:r>
                        <a:rPr lang="de-DE" sz="1600" dirty="0" err="1"/>
                        <a:t>Reformulated</a:t>
                      </a:r>
                      <a:r>
                        <a:rPr lang="de-DE" sz="1600" dirty="0"/>
                        <a:t> „8. Test Report“ </a:t>
                      </a:r>
                    </a:p>
                    <a:p>
                      <a:r>
                        <a:rPr lang="de-DE" sz="1600" dirty="0" err="1"/>
                        <a:t>Some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formalities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Ready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2022-05-01</a:t>
                      </a:r>
                    </a:p>
                    <a:p>
                      <a:endParaRPr lang="de-DE" sz="1600" dirty="0"/>
                    </a:p>
                    <a:p>
                      <a:endParaRPr lang="de-DE" sz="1600" dirty="0"/>
                    </a:p>
                    <a:p>
                      <a:endParaRPr lang="de-DE" sz="1600" dirty="0"/>
                    </a:p>
                    <a:p>
                      <a:endParaRPr lang="de-DE" sz="1600" dirty="0"/>
                    </a:p>
                    <a:p>
                      <a:r>
                        <a:rPr lang="de-DE" sz="1600" dirty="0" err="1"/>
                        <a:t>Sent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upload</a:t>
                      </a:r>
                      <a:r>
                        <a:rPr lang="de-DE" sz="1600" dirty="0"/>
                        <a:t> 2022-05-03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86133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Comments on </a:t>
                      </a:r>
                      <a:r>
                        <a:rPr lang="de-DE" sz="1600" dirty="0" err="1"/>
                        <a:t>pictures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drawings</a:t>
                      </a: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No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picture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drawing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necessary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point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view</a:t>
                      </a: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We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could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have</a:t>
                      </a:r>
                      <a:r>
                        <a:rPr lang="de-DE" sz="1600" dirty="0"/>
                        <a:t> a </a:t>
                      </a:r>
                      <a:r>
                        <a:rPr lang="de-DE" sz="1600" dirty="0" err="1"/>
                        <a:t>picture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a </a:t>
                      </a:r>
                      <a:r>
                        <a:rPr lang="de-DE" sz="1600" dirty="0" err="1"/>
                        <a:t>desiccator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rolls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PSTC </a:t>
                      </a:r>
                      <a:r>
                        <a:rPr lang="de-DE" sz="1600" dirty="0" err="1"/>
                        <a:t>manual</a:t>
                      </a:r>
                      <a:r>
                        <a:rPr lang="de-DE" sz="1600" dirty="0"/>
                        <a:t>  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6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034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3256</Words>
  <Application>Microsoft Office PowerPoint</Application>
  <PresentationFormat>Breitbild</PresentationFormat>
  <Paragraphs>613</Paragraphs>
  <Slides>25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</vt:lpstr>
      <vt:lpstr>Microsoft Word-Dokument</vt:lpstr>
      <vt:lpstr>Work on Afera Test Methods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on Afera Test Methods</dc:title>
  <dc:creator>Karsten Seitz</dc:creator>
  <cp:lastModifiedBy>Karsten Seitz</cp:lastModifiedBy>
  <cp:revision>2</cp:revision>
  <cp:lastPrinted>2022-04-29T08:23:26Z</cp:lastPrinted>
  <dcterms:created xsi:type="dcterms:W3CDTF">2022-02-22T19:18:59Z</dcterms:created>
  <dcterms:modified xsi:type="dcterms:W3CDTF">2022-05-25T09:59:57Z</dcterms:modified>
</cp:coreProperties>
</file>